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53" r:id="rId2"/>
    <p:sldMasterId id="2147483677" r:id="rId3"/>
    <p:sldMasterId id="2147483694" r:id="rId4"/>
  </p:sldMasterIdLst>
  <p:notesMasterIdLst>
    <p:notesMasterId r:id="rId52"/>
  </p:notesMasterIdLst>
  <p:sldIdLst>
    <p:sldId id="256" r:id="rId5"/>
    <p:sldId id="1012" r:id="rId6"/>
    <p:sldId id="818" r:id="rId7"/>
    <p:sldId id="1027" r:id="rId8"/>
    <p:sldId id="819" r:id="rId9"/>
    <p:sldId id="827" r:id="rId10"/>
    <p:sldId id="820" r:id="rId11"/>
    <p:sldId id="844" r:id="rId12"/>
    <p:sldId id="943" r:id="rId13"/>
    <p:sldId id="944" r:id="rId14"/>
    <p:sldId id="821" r:id="rId15"/>
    <p:sldId id="1028" r:id="rId16"/>
    <p:sldId id="1029" r:id="rId17"/>
    <p:sldId id="841" r:id="rId18"/>
    <p:sldId id="1031" r:id="rId19"/>
    <p:sldId id="857" r:id="rId20"/>
    <p:sldId id="1034" r:id="rId21"/>
    <p:sldId id="859" r:id="rId22"/>
    <p:sldId id="860" r:id="rId23"/>
    <p:sldId id="861" r:id="rId24"/>
    <p:sldId id="862" r:id="rId25"/>
    <p:sldId id="863" r:id="rId26"/>
    <p:sldId id="864" r:id="rId27"/>
    <p:sldId id="865" r:id="rId28"/>
    <p:sldId id="866" r:id="rId29"/>
    <p:sldId id="867" r:id="rId30"/>
    <p:sldId id="868" r:id="rId31"/>
    <p:sldId id="869" r:id="rId32"/>
    <p:sldId id="1075" r:id="rId33"/>
    <p:sldId id="873" r:id="rId34"/>
    <p:sldId id="1076" r:id="rId35"/>
    <p:sldId id="872" r:id="rId36"/>
    <p:sldId id="1013" r:id="rId37"/>
    <p:sldId id="1014" r:id="rId38"/>
    <p:sldId id="1015" r:id="rId39"/>
    <p:sldId id="1016" r:id="rId40"/>
    <p:sldId id="1017" r:id="rId41"/>
    <p:sldId id="1018" r:id="rId42"/>
    <p:sldId id="1019" r:id="rId43"/>
    <p:sldId id="1020" r:id="rId44"/>
    <p:sldId id="1021" r:id="rId45"/>
    <p:sldId id="1022" r:id="rId46"/>
    <p:sldId id="1023" r:id="rId47"/>
    <p:sldId id="1024" r:id="rId48"/>
    <p:sldId id="1025" r:id="rId49"/>
    <p:sldId id="1026" r:id="rId50"/>
    <p:sldId id="809" r:id="rId5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" id="{AE36D38C-68F8-45B3-A33E-C4BB8E4CC7CD}">
          <p14:sldIdLst>
            <p14:sldId id="256"/>
            <p14:sldId id="1012"/>
            <p14:sldId id="818"/>
            <p14:sldId id="1027"/>
            <p14:sldId id="819"/>
            <p14:sldId id="827"/>
            <p14:sldId id="820"/>
            <p14:sldId id="844"/>
            <p14:sldId id="943"/>
            <p14:sldId id="944"/>
            <p14:sldId id="821"/>
            <p14:sldId id="1028"/>
            <p14:sldId id="1029"/>
            <p14:sldId id="841"/>
            <p14:sldId id="1031"/>
            <p14:sldId id="857"/>
            <p14:sldId id="1034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1075"/>
            <p14:sldId id="873"/>
            <p14:sldId id="1076"/>
            <p14:sldId id="872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4AB"/>
    <a:srgbClr val="996600"/>
    <a:srgbClr val="3AB5E6"/>
    <a:srgbClr val="8DD7D5"/>
    <a:srgbClr val="FAD17E"/>
    <a:srgbClr val="6BCBC9"/>
    <a:srgbClr val="F8BF4E"/>
    <a:srgbClr val="28AC7E"/>
    <a:srgbClr val="4ED6A5"/>
    <a:srgbClr val="BBE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 autoAdjust="0"/>
    <p:restoredTop sz="94660"/>
  </p:normalViewPr>
  <p:slideViewPr>
    <p:cSldViewPr>
      <p:cViewPr varScale="1">
        <p:scale>
          <a:sx n="95" d="100"/>
          <a:sy n="95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A91A-BE41-4619-BED0-0F5328C0FB7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685D-E8CD-465A-9374-A600105BDE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685D-E8CD-465A-9374-A600105BDE1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76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99E92-8A08-40D9-BF0A-899F81CB54A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33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99E92-8A08-40D9-BF0A-899F81CB54A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25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99E92-8A08-40D9-BF0A-899F81CB54A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48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99E92-8A08-40D9-BF0A-899F81CB54A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70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99E92-8A08-40D9-BF0A-899F81CB54A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01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99E92-8A08-40D9-BF0A-899F81CB54A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67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1FF65-F252-4D0C-8088-1D60555D93B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74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9E92-8A08-40D9-BF0A-899F81CB54AB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23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8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0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608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331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6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313" y="1310493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0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53238"/>
            <a:ext cx="45720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859782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1607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447800" y="1885950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latin typeface="+mn-lt"/>
              <a:ea typeface="+mn-ea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-2514600" y="1028700"/>
            <a:ext cx="3657600" cy="274320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A5F1D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sz="1800">
              <a:latin typeface="+mn-lt"/>
              <a:ea typeface="+mn-ea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-3222625" y="228600"/>
            <a:ext cx="4038600" cy="302895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A0DCBF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sz="1800">
              <a:latin typeface="+mn-lt"/>
              <a:ea typeface="+mn-ea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447800" y="1885950"/>
            <a:ext cx="7239000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latin typeface="+mn-lt"/>
              <a:ea typeface="+mn-ea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-2514600" y="1028700"/>
            <a:ext cx="3657600" cy="274320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A5F1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sz="1800">
              <a:latin typeface="+mn-lt"/>
              <a:ea typeface="+mn-ea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-3222625" y="228600"/>
            <a:ext cx="4038600" cy="302895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89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sz="1350">
              <a:latin typeface="+mn-lt"/>
              <a:ea typeface="+mn-ea"/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43038" y="739379"/>
            <a:ext cx="7239000" cy="1083469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2570560"/>
            <a:ext cx="72390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90" y="55250"/>
            <a:ext cx="1480360" cy="5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2352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9597213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170" y="1491631"/>
            <a:ext cx="7628384" cy="1021556"/>
          </a:xfrm>
        </p:spPr>
        <p:txBody>
          <a:bodyPr anchor="b"/>
          <a:lstStyle>
            <a:lvl1pPr algn="l">
              <a:defRPr sz="27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26" name="Picture 2" descr="C:\Users\vivianchien\Documents\1210 LOGO更換盤點會議\00_圖檔\PNG透明底\輔助圖形\輔助圖-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50" y="2779296"/>
            <a:ext cx="4409331" cy="23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" y="0"/>
            <a:ext cx="684000" cy="5143500"/>
          </a:xfrm>
          <a:prstGeom prst="rect">
            <a:avLst/>
          </a:prstGeom>
          <a:solidFill>
            <a:srgbClr val="A5F1D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latin typeface="+mn-lt"/>
              <a:ea typeface="+mn-ea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900113" y="2625756"/>
            <a:ext cx="7632328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latin typeface="+mn-lt"/>
              <a:ea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90" y="55250"/>
            <a:ext cx="1480360" cy="516713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379115" y="-1"/>
            <a:ext cx="2802512" cy="775098"/>
            <a:chOff x="379115" y="-1"/>
            <a:chExt cx="2802512" cy="1033464"/>
          </a:xfrm>
        </p:grpSpPr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79115" y="0"/>
              <a:ext cx="2743200" cy="1033463"/>
            </a:xfrm>
            <a:custGeom>
              <a:avLst/>
              <a:gdLst>
                <a:gd name="T0" fmla="*/ 2147483647 w 1728"/>
                <a:gd name="T1" fmla="*/ 0 h 735"/>
                <a:gd name="T2" fmla="*/ 2147483647 w 1728"/>
                <a:gd name="T3" fmla="*/ 2147483647 h 735"/>
                <a:gd name="T4" fmla="*/ 2147483647 w 1728"/>
                <a:gd name="T5" fmla="*/ 2147483647 h 735"/>
                <a:gd name="T6" fmla="*/ 2147483647 w 1728"/>
                <a:gd name="T7" fmla="*/ 2147483647 h 735"/>
                <a:gd name="T8" fmla="*/ 2147483647 w 1728"/>
                <a:gd name="T9" fmla="*/ 2147483647 h 735"/>
                <a:gd name="T10" fmla="*/ 2147483647 w 1728"/>
                <a:gd name="T11" fmla="*/ 2147483647 h 735"/>
                <a:gd name="T12" fmla="*/ 2147483647 w 1728"/>
                <a:gd name="T13" fmla="*/ 2147483647 h 735"/>
                <a:gd name="T14" fmla="*/ 2147483647 w 1728"/>
                <a:gd name="T15" fmla="*/ 2147483647 h 735"/>
                <a:gd name="T16" fmla="*/ 2147483647 w 1728"/>
                <a:gd name="T17" fmla="*/ 2147483647 h 735"/>
                <a:gd name="T18" fmla="*/ 0 w 1728"/>
                <a:gd name="T19" fmla="*/ 2147483647 h 735"/>
                <a:gd name="T20" fmla="*/ 0 w 1728"/>
                <a:gd name="T21" fmla="*/ 2147483647 h 735"/>
                <a:gd name="T22" fmla="*/ 0 w 1728"/>
                <a:gd name="T23" fmla="*/ 0 h 735"/>
                <a:gd name="T24" fmla="*/ 2147483647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A5F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" name="矩形 14"/>
            <p:cNvSpPr/>
            <p:nvPr userDrawn="1"/>
          </p:nvSpPr>
          <p:spPr bwMode="auto">
            <a:xfrm>
              <a:off x="1489627" y="-1"/>
              <a:ext cx="1692000" cy="68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1" name="Picture 4" descr="C:\Users\vivianchien\Documents\2016 CAP\2016 CAP logo\CAP_Cert_Large_MICROSOFT_Color.pn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7" y="10239"/>
            <a:ext cx="1051562" cy="4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6157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9592" y="1059582"/>
            <a:ext cx="3816424" cy="37277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0033" y="1080784"/>
            <a:ext cx="3823593" cy="3705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409734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85274" y="1151335"/>
            <a:ext cx="390912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85274" y="1631156"/>
            <a:ext cx="39091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94722" y="1151335"/>
            <a:ext cx="389775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94722" y="1631156"/>
            <a:ext cx="389775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378425" y="47625"/>
            <a:ext cx="6849589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83288494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5229390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602023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9245213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4777" y="47625"/>
            <a:ext cx="6863237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99592" y="1113588"/>
            <a:ext cx="3744417" cy="36724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2040" y="1113588"/>
            <a:ext cx="3744416" cy="36724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453461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919348" y="1113588"/>
            <a:ext cx="7757108" cy="376930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9329999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0185" y="47625"/>
            <a:ext cx="6917828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113235"/>
            <a:ext cx="7776864" cy="372676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2079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597819"/>
            <a:ext cx="7558608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0960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pic>
        <p:nvPicPr>
          <p:cNvPr id="5" name="Picture 5" descr="標語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5" y="0"/>
            <a:ext cx="5046663" cy="51435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184277" y="3651870"/>
            <a:ext cx="8759319" cy="108012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>
              <a:spcBef>
                <a:spcPct val="20000"/>
              </a:spcBef>
              <a:defRPr/>
            </a:pPr>
            <a:r>
              <a:rPr lang="en-US" altLang="zh-TW" sz="3300" b="1" dirty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  <a:ea typeface="標楷體" pitchFamily="65" charset="-120"/>
              </a:rPr>
              <a:t>Improving the Quality of Life Through the Power of Biotechnology!</a:t>
            </a:r>
            <a:endParaRPr lang="zh-TW" altLang="en-US" sz="3300" b="1" dirty="0"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  <a:ea typeface="標楷體" pitchFamily="65" charset="-120"/>
            </a:endParaRPr>
          </a:p>
          <a:p>
            <a:pPr marL="257175" indent="-2571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 sz="788" dirty="0">
              <a:latin typeface="Mistral" panose="03090702030407020403" pitchFamily="66" charset="0"/>
              <a:ea typeface="標楷體" pitchFamily="65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5542113" y="2667575"/>
            <a:ext cx="3168352" cy="6062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7472" tIns="48735" rIns="97472" bIns="48735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72741">
              <a:spcBef>
                <a:spcPct val="50000"/>
              </a:spcBef>
            </a:pPr>
            <a:r>
              <a:rPr kumimoji="1" lang="zh-TW" altLang="en-US" sz="3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謝謝指導</a:t>
            </a: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90" y="55250"/>
            <a:ext cx="1480360" cy="5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7713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QueenaHsu\Downloads\TEST620資產-2.e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14469" cy="30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QueenaHsu\Downloads\TEST620資產-3.em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521" y="1639019"/>
            <a:ext cx="3702530" cy="35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946" y="1447801"/>
            <a:ext cx="5810174" cy="588844"/>
          </a:xfrm>
          <a:prstGeom prst="rect">
            <a:avLst/>
          </a:prstGeom>
        </p:spPr>
        <p:txBody>
          <a:bodyPr vert="horz" lIns="38405" tIns="19202" rIns="38405" bIns="19202" rtlCol="0" anchor="ctr">
            <a:noAutofit/>
          </a:bodyPr>
          <a:lstStyle>
            <a:lvl1pPr>
              <a:defRPr sz="4000"/>
            </a:lvl1pPr>
          </a:lstStyle>
          <a:p>
            <a:r>
              <a:rPr lang="zh-TW" altLang="en-US" dirty="0"/>
              <a:t>封面標題</a:t>
            </a:r>
            <a:endParaRPr lang="en-US" dirty="0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1372740" y="2036644"/>
            <a:ext cx="6902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66" y="4517867"/>
            <a:ext cx="1124107" cy="5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 userDrawn="1"/>
        </p:nvSpPr>
        <p:spPr>
          <a:xfrm>
            <a:off x="1278920" y="4826949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年細胞治療  精準健康專業品牌</a:t>
            </a:r>
            <a:endParaRPr lang="zh-TW" altLang="en-US" sz="1000" dirty="0">
              <a:solidFill>
                <a:srgbClr val="FF99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70" y="45533"/>
            <a:ext cx="2237637" cy="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1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內頁-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AA4F2ADF-1CAF-4D54-92C5-D2E27EC4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07" y="4805822"/>
            <a:ext cx="2057400" cy="273844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0CC91435-A70F-45E9-A0C8-564A7E1BB80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5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hasCustomPrompt="1"/>
          </p:nvPr>
        </p:nvSpPr>
        <p:spPr>
          <a:xfrm>
            <a:off x="1629315" y="388360"/>
            <a:ext cx="5858413" cy="389365"/>
          </a:xfrm>
        </p:spPr>
        <p:txBody>
          <a:bodyPr/>
          <a:lstStyle/>
          <a:p>
            <a:r>
              <a:rPr lang="zh-TW" altLang="en-US" dirty="0"/>
              <a:t>標題</a:t>
            </a:r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962025" y="776377"/>
            <a:ext cx="6902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6890D54B-F8CA-428E-8A51-8E192B68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07" y="4805822"/>
            <a:ext cx="2057400" cy="273844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0CC91435-A70F-45E9-A0C8-564A7E1BB80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內頁-圖樣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4372" y="1"/>
            <a:ext cx="2147672" cy="29994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383971" indent="0">
              <a:buNone/>
              <a:defRPr sz="2400"/>
            </a:lvl2pPr>
            <a:lvl3pPr marL="767942" indent="0">
              <a:buNone/>
              <a:defRPr sz="2000"/>
            </a:lvl3pPr>
            <a:lvl4pPr marL="1151913" indent="0">
              <a:buNone/>
              <a:defRPr sz="1700"/>
            </a:lvl4pPr>
            <a:lvl5pPr marL="1535885" indent="0">
              <a:buNone/>
              <a:defRPr sz="1700"/>
            </a:lvl5pPr>
            <a:lvl6pPr marL="1919856" indent="0">
              <a:buNone/>
              <a:defRPr sz="1700"/>
            </a:lvl6pPr>
            <a:lvl7pPr marL="2303827" indent="0">
              <a:buNone/>
              <a:defRPr sz="1700"/>
            </a:lvl7pPr>
            <a:lvl8pPr marL="2687798" indent="0">
              <a:buNone/>
              <a:defRPr sz="1700"/>
            </a:lvl8pPr>
            <a:lvl9pPr marL="3071770" indent="0">
              <a:buNone/>
              <a:defRPr sz="17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91596" y="2152547"/>
            <a:ext cx="2147672" cy="29909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383971" indent="0">
              <a:buNone/>
              <a:defRPr sz="2400"/>
            </a:lvl2pPr>
            <a:lvl3pPr marL="767942" indent="0">
              <a:buNone/>
              <a:defRPr sz="2000"/>
            </a:lvl3pPr>
            <a:lvl4pPr marL="1151913" indent="0">
              <a:buNone/>
              <a:defRPr sz="1700"/>
            </a:lvl4pPr>
            <a:lvl5pPr marL="1535885" indent="0">
              <a:buNone/>
              <a:defRPr sz="1700"/>
            </a:lvl5pPr>
            <a:lvl6pPr marL="1919856" indent="0">
              <a:buNone/>
              <a:defRPr sz="1700"/>
            </a:lvl6pPr>
            <a:lvl7pPr marL="2303827" indent="0">
              <a:buNone/>
              <a:defRPr sz="1700"/>
            </a:lvl7pPr>
            <a:lvl8pPr marL="2687798" indent="0">
              <a:buNone/>
              <a:defRPr sz="1700"/>
            </a:lvl8pPr>
            <a:lvl9pPr marL="3071770" indent="0">
              <a:buNone/>
              <a:defRPr sz="17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854372" y="3086100"/>
            <a:ext cx="2147672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4" tIns="38397" rIns="76794" bIns="383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91596" y="1"/>
            <a:ext cx="2147672" cy="2065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4" tIns="38397" rIns="76794" bIns="383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49896" y="231569"/>
            <a:ext cx="4267726" cy="365167"/>
          </a:xfrm>
        </p:spPr>
        <p:txBody>
          <a:bodyPr/>
          <a:lstStyle/>
          <a:p>
            <a:r>
              <a:rPr lang="zh-TW" altLang="en-US" dirty="0"/>
              <a:t>標題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66" y="4527392"/>
            <a:ext cx="1124107" cy="5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 userDrawn="1"/>
        </p:nvSpPr>
        <p:spPr>
          <a:xfrm>
            <a:off x="1278920" y="4826949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年細胞治療  精準健康專業品牌</a:t>
            </a:r>
            <a:endParaRPr lang="zh-TW" altLang="en-US" sz="1000" dirty="0">
              <a:solidFill>
                <a:srgbClr val="FF9900"/>
              </a:solidFill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149896" y="596735"/>
            <a:ext cx="626277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DCDC0726-F157-47F8-B5D5-541CABB1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07" y="4805822"/>
            <a:ext cx="2057400" cy="273844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0CC91435-A70F-45E9-A0C8-564A7E1BB80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5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內頁-全球圖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C95408B3-34F6-3C4E-8EC5-02C60CA130ED}"/>
              </a:ext>
            </a:extLst>
          </p:cNvPr>
          <p:cNvSpPr/>
          <p:nvPr userDrawn="1"/>
        </p:nvSpPr>
        <p:spPr>
          <a:xfrm rot="10800000" flipV="1">
            <a:off x="4907385" y="0"/>
            <a:ext cx="42366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66" y="4536917"/>
            <a:ext cx="1124107" cy="5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 userDrawn="1"/>
        </p:nvSpPr>
        <p:spPr>
          <a:xfrm>
            <a:off x="1278920" y="4826949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年細胞治療  精準健康專業品牌</a:t>
            </a:r>
            <a:endParaRPr lang="zh-TW" altLang="en-US" sz="1000" dirty="0">
              <a:solidFill>
                <a:srgbClr val="FF9900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149896" y="231569"/>
            <a:ext cx="4267726" cy="365167"/>
          </a:xfrm>
        </p:spPr>
        <p:txBody>
          <a:bodyPr/>
          <a:lstStyle/>
          <a:p>
            <a:r>
              <a:rPr lang="zh-TW" altLang="en-US" dirty="0"/>
              <a:t>標題</a:t>
            </a: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149896" y="596735"/>
            <a:ext cx="626277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016" y="2466667"/>
            <a:ext cx="3591762" cy="260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8C53F78F-0112-4C36-944B-1829B352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07" y="4805822"/>
            <a:ext cx="2057400" cy="273844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0CC91435-A70F-45E9-A0C8-564A7E1BB80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00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謝謝指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238" cy="5143500"/>
          </a:xfrm>
          <a:prstGeom prst="rect">
            <a:avLst/>
          </a:prstGeom>
        </p:spPr>
      </p:pic>
      <p:sp>
        <p:nvSpPr>
          <p:cNvPr id="3" name="文字方塊 2"/>
          <p:cNvSpPr txBox="1"/>
          <p:nvPr userDrawn="1"/>
        </p:nvSpPr>
        <p:spPr>
          <a:xfrm>
            <a:off x="4620728" y="211667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996633"/>
                </a:solidFill>
              </a:rPr>
              <a:t>謝謝指導</a:t>
            </a: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514883" y="2903196"/>
            <a:ext cx="4737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ge Italic" panose="03070502040507070304" pitchFamily="66" charset="0"/>
                <a:ea typeface="+mn-ea"/>
                <a:cs typeface="+mn-cs"/>
              </a:rPr>
              <a:t>Value in Science, Success in Quality.</a:t>
            </a:r>
            <a:endParaRPr lang="zh-TW" altLang="zh-TW" sz="2600" b="1" kern="1200" dirty="0">
              <a:solidFill>
                <a:schemeClr val="tx1">
                  <a:lumMod val="75000"/>
                  <a:lumOff val="25000"/>
                </a:schemeClr>
              </a:solidFill>
              <a:latin typeface="Rage Italic" panose="03070502040507070304" pitchFamily="66" charset="0"/>
              <a:ea typeface="+mn-ea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70" y="45533"/>
            <a:ext cx="2237637" cy="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61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996633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0CC91435-A70F-45E9-A0C8-564A7E1BB80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28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D19BCE-9FBA-41EA-BF6F-5B4A3DBAFD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AD17E"/>
              </a:gs>
              <a:gs pos="100000">
                <a:srgbClr val="8DD7D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8BD4A8-49D6-4FAC-837A-3E8CD371D4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70" y="45533"/>
            <a:ext cx="2237637" cy="57509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1B4612C-E3BB-4FF5-94F5-B1987089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15566"/>
            <a:ext cx="5810174" cy="44709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386B0BE-DB7B-4F81-ACD8-58E13C01F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E2EE-2E67-4BC6-BEB3-254B21999F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186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48120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AE02-D713-49A2-9A31-F3060F388B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468400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48120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AE02-D713-49A2-9A31-F3060F388B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58742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7735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30505" y="34495"/>
            <a:ext cx="4714490" cy="278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6843381" y="4364180"/>
            <a:ext cx="1976770" cy="614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5145069" y="4001345"/>
            <a:ext cx="3742660" cy="725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1" y="187485"/>
            <a:ext cx="8297876" cy="432047"/>
          </a:xfrm>
          <a:prstGeom prst="rect">
            <a:avLst/>
          </a:prstGeom>
        </p:spPr>
        <p:txBody>
          <a:bodyPr vert="horz"/>
          <a:lstStyle>
            <a:lvl1pPr>
              <a:defRPr sz="21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1" y="813197"/>
            <a:ext cx="8297876" cy="333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  <p:pic>
        <p:nvPicPr>
          <p:cNvPr id="7" name="Picture 3" descr="C:\Users\yellow21433\Desktop\署LOGO\FDA-finout署(部)TAIWA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4626117"/>
            <a:ext cx="1905000" cy="3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2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31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3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62" r:id="rId5"/>
    <p:sldLayoutId id="2147483655" r:id="rId6"/>
    <p:sldLayoutId id="2147483663" r:id="rId7"/>
    <p:sldLayoutId id="2147483664" r:id="rId8"/>
    <p:sldLayoutId id="2147483668" r:id="rId9"/>
    <p:sldLayoutId id="2147483665" r:id="rId10"/>
    <p:sldLayoutId id="2147483670" r:id="rId11"/>
    <p:sldLayoutId id="2147483675" r:id="rId12"/>
    <p:sldLayoutId id="2147483672" r:id="rId13"/>
    <p:sldLayoutId id="2147483656" r:id="rId14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3" r:id="rId2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5474" y="1113235"/>
            <a:ext cx="7802990" cy="372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-1" y="0"/>
            <a:ext cx="684000" cy="5143500"/>
          </a:xfrm>
          <a:prstGeom prst="rect">
            <a:avLst/>
          </a:prstGeom>
          <a:solidFill>
            <a:srgbClr val="A5F1D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latin typeface="+mn-lt"/>
              <a:ea typeface="+mn-ea"/>
            </a:endParaRP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900114" y="897731"/>
            <a:ext cx="7775575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latin typeface="+mn-lt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90" y="55250"/>
            <a:ext cx="1480360" cy="516713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3124200" y="48706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94092" y="47625"/>
            <a:ext cx="673838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109187" y="-1"/>
            <a:ext cx="3072440" cy="775098"/>
            <a:chOff x="109187" y="-1"/>
            <a:chExt cx="3072440" cy="1033464"/>
          </a:xfrm>
        </p:grpSpPr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79115" y="0"/>
              <a:ext cx="2743200" cy="1033463"/>
            </a:xfrm>
            <a:custGeom>
              <a:avLst/>
              <a:gdLst>
                <a:gd name="T0" fmla="*/ 2147483647 w 1728"/>
                <a:gd name="T1" fmla="*/ 0 h 735"/>
                <a:gd name="T2" fmla="*/ 2147483647 w 1728"/>
                <a:gd name="T3" fmla="*/ 2147483647 h 735"/>
                <a:gd name="T4" fmla="*/ 2147483647 w 1728"/>
                <a:gd name="T5" fmla="*/ 2147483647 h 735"/>
                <a:gd name="T6" fmla="*/ 2147483647 w 1728"/>
                <a:gd name="T7" fmla="*/ 2147483647 h 735"/>
                <a:gd name="T8" fmla="*/ 2147483647 w 1728"/>
                <a:gd name="T9" fmla="*/ 2147483647 h 735"/>
                <a:gd name="T10" fmla="*/ 2147483647 w 1728"/>
                <a:gd name="T11" fmla="*/ 2147483647 h 735"/>
                <a:gd name="T12" fmla="*/ 2147483647 w 1728"/>
                <a:gd name="T13" fmla="*/ 2147483647 h 735"/>
                <a:gd name="T14" fmla="*/ 2147483647 w 1728"/>
                <a:gd name="T15" fmla="*/ 2147483647 h 735"/>
                <a:gd name="T16" fmla="*/ 2147483647 w 1728"/>
                <a:gd name="T17" fmla="*/ 2147483647 h 735"/>
                <a:gd name="T18" fmla="*/ 0 w 1728"/>
                <a:gd name="T19" fmla="*/ 2147483647 h 735"/>
                <a:gd name="T20" fmla="*/ 0 w 1728"/>
                <a:gd name="T21" fmla="*/ 2147483647 h 735"/>
                <a:gd name="T22" fmla="*/ 0 w 1728"/>
                <a:gd name="T23" fmla="*/ 0 h 735"/>
                <a:gd name="T24" fmla="*/ 2147483647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A5F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" name="矩形 2"/>
            <p:cNvSpPr/>
            <p:nvPr userDrawn="1"/>
          </p:nvSpPr>
          <p:spPr bwMode="auto">
            <a:xfrm>
              <a:off x="1489627" y="-1"/>
              <a:ext cx="1692000" cy="68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pic>
          <p:nvPicPr>
            <p:cNvPr id="1028" name="Picture 4" descr="C:\Users\vivianchien\Documents\2016 CAP\2016 CAP logo\CAP_Cert_Large_MICROSOFT_Color.png"/>
            <p:cNvPicPr>
              <a:picLocks noChangeAspect="1" noChangeArrowheads="1"/>
            </p:cNvPicPr>
            <p:nvPr userDrawn="1"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7" y="13651"/>
              <a:ext cx="1051562" cy="63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12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 spd="slow">
    <p:split orient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微軟正黑體" panose="020B0604030504040204" pitchFamily="34" charset="-120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CC6600"/>
          </a:solidFill>
          <a:latin typeface="Calibri" pitchFamily="34" charset="0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CC6600"/>
          </a:solidFill>
          <a:latin typeface="Calibri" pitchFamily="34" charset="0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CC6600"/>
          </a:solidFill>
          <a:latin typeface="Calibri" pitchFamily="34" charset="0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CC6600"/>
          </a:solidFill>
          <a:latin typeface="Calibri" pitchFamily="34" charset="0"/>
          <a:ea typeface="微軟正黑體"/>
          <a:cs typeface="微軟正黑體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kumimoji="1" sz="21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微軟正黑體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18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微軟正黑體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kumimoji="1" sz="15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微軟正黑體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微軟正黑體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微軟正黑體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425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425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425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4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ueenaHsu\Downloads\TEST620資產-2.emf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20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ueenaHsu\Downloads\TEST620資產-3.emf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04" y="3192977"/>
            <a:ext cx="2619746" cy="19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191" y="329281"/>
            <a:ext cx="5810174" cy="447096"/>
          </a:xfrm>
          <a:prstGeom prst="rect">
            <a:avLst/>
          </a:prstGeom>
        </p:spPr>
        <p:txBody>
          <a:bodyPr vert="horz" lIns="38405" tIns="19202" rIns="38405" bIns="19202" rtlCol="0" anchor="ctr">
            <a:normAutofit/>
          </a:bodyPr>
          <a:lstStyle/>
          <a:p>
            <a:r>
              <a:rPr lang="zh-TW" altLang="en-US" dirty="0"/>
              <a:t>標題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861" y="884614"/>
            <a:ext cx="7886700" cy="3738027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8812664" y="228954"/>
            <a:ext cx="346889" cy="20065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fld id="{260E2A6B-A809-4840-BF14-8648BC0BDF87}" type="slidenum">
              <a:rPr lang="id-ID" sz="8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8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66" y="4525182"/>
            <a:ext cx="1124107" cy="5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字方塊 16"/>
          <p:cNvSpPr txBox="1"/>
          <p:nvPr userDrawn="1"/>
        </p:nvSpPr>
        <p:spPr>
          <a:xfrm>
            <a:off x="1278920" y="4819634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000" kern="1200" dirty="0">
                <a:solidFill>
                  <a:srgbClr val="FF9900"/>
                </a:solidFill>
                <a:effectLst/>
                <a:latin typeface="+mn-lt"/>
                <a:ea typeface="+mn-ea"/>
                <a:cs typeface="+mn-cs"/>
              </a:rPr>
              <a:t>年細胞治療  精準健康專業品牌</a:t>
            </a:r>
            <a:endParaRPr lang="zh-TW" altLang="en-US" sz="1000" dirty="0">
              <a:solidFill>
                <a:srgbClr val="FF99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70" y="45533"/>
            <a:ext cx="2237637" cy="575094"/>
          </a:xfrm>
          <a:prstGeom prst="rect">
            <a:avLst/>
          </a:prstGeom>
        </p:spPr>
      </p:pic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E22D06F6-BBCA-4E6C-9CDA-0774E661C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107" y="4805822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j-lt"/>
              </a:defRPr>
            </a:lvl1pPr>
          </a:lstStyle>
          <a:p>
            <a:fld id="{6B68E2EE-2E67-4BC6-BEB3-254B21999F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18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23" r:id="rId8"/>
    <p:sldLayoutId id="2147483724" r:id="rId9"/>
    <p:sldLayoutId id="2147483726" r:id="rId10"/>
    <p:sldLayoutId id="2147483729" r:id="rId11"/>
  </p:sldLayoutIdLst>
  <p:hf hdr="0"/>
  <p:txStyles>
    <p:titleStyle>
      <a:lvl1pPr algn="ctr" defTabSz="767904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996633"/>
          </a:solidFill>
          <a:latin typeface="+mj-ea"/>
          <a:ea typeface="+mj-ea"/>
          <a:cs typeface="+mj-cs"/>
        </a:defRPr>
      </a:lvl1pPr>
    </p:titleStyle>
    <p:bodyStyle>
      <a:lvl1pPr marL="0" indent="0" algn="l" defTabSz="767904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400" kern="1200">
          <a:solidFill>
            <a:schemeClr val="tx2">
              <a:lumMod val="90000"/>
              <a:lumOff val="10000"/>
            </a:schemeClr>
          </a:solidFill>
          <a:latin typeface="+mn-ea"/>
          <a:ea typeface="+mn-ea"/>
          <a:cs typeface="+mn-cs"/>
        </a:defRPr>
      </a:lvl1pPr>
      <a:lvl2pPr marL="383952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2">
              <a:lumMod val="90000"/>
              <a:lumOff val="10000"/>
            </a:schemeClr>
          </a:solidFill>
          <a:latin typeface="+mn-ea"/>
          <a:ea typeface="+mn-ea"/>
          <a:cs typeface="+mn-cs"/>
        </a:defRPr>
      </a:lvl2pPr>
      <a:lvl3pPr marL="767904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2">
              <a:lumMod val="90000"/>
              <a:lumOff val="10000"/>
            </a:schemeClr>
          </a:solidFill>
          <a:latin typeface="+mn-ea"/>
          <a:ea typeface="+mn-ea"/>
          <a:cs typeface="+mn-cs"/>
        </a:defRPr>
      </a:lvl3pPr>
      <a:lvl4pPr marL="1151856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2">
              <a:lumMod val="90000"/>
              <a:lumOff val="10000"/>
            </a:schemeClr>
          </a:solidFill>
          <a:latin typeface="+mn-ea"/>
          <a:ea typeface="+mn-ea"/>
          <a:cs typeface="+mn-cs"/>
        </a:defRPr>
      </a:lvl4pPr>
      <a:lvl5pPr marL="1535808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2">
              <a:lumMod val="90000"/>
              <a:lumOff val="10000"/>
            </a:schemeClr>
          </a:solidFill>
          <a:latin typeface="+mn-ea"/>
          <a:ea typeface="+mn-ea"/>
          <a:cs typeface="+mn-cs"/>
        </a:defRPr>
      </a:lvl5pPr>
      <a:lvl6pPr marL="2111736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88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40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92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52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04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56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08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60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12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64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616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0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8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5.png"/><Relationship Id="rId5" Type="http://schemas.openxmlformats.org/officeDocument/2006/relationships/image" Target="../media/image123.png"/><Relationship Id="rId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8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8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1BC58F-FB0A-4B7A-897D-6CE830A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913" y="1347614"/>
            <a:ext cx="5810174" cy="588844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衛生福利部食品藥物管理署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779912" y="3771812"/>
            <a:ext cx="4032448" cy="8765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1400" dirty="0">
                <a:cs typeface="Times New Roman" panose="02020603050405020304" pitchFamily="18" charset="0"/>
              </a:rPr>
              <a:t>主辦單位：衛生福利部食品藥物管理署</a:t>
            </a:r>
            <a:endParaRPr lang="en-US" altLang="zh-TW" sz="1400" dirty="0">
              <a:cs typeface="Times New Roman" panose="02020603050405020304" pitchFamily="18" charset="0"/>
            </a:endParaRPr>
          </a:p>
          <a:p>
            <a:r>
              <a:rPr lang="zh-TW" altLang="en-US" sz="1400" dirty="0">
                <a:cs typeface="Times New Roman" panose="02020603050405020304" pitchFamily="18" charset="0"/>
              </a:rPr>
              <a:t>協辦單位：創源生物科技股份有限公司</a:t>
            </a:r>
            <a:endParaRPr lang="en-US" altLang="zh-TW" sz="1400" dirty="0">
              <a:cs typeface="Times New Roman" panose="02020603050405020304" pitchFamily="18" charset="0"/>
            </a:endParaRPr>
          </a:p>
          <a:p>
            <a:endParaRPr lang="en-US" altLang="zh-TW" sz="1400" b="0" dirty="0">
              <a:cs typeface="Times New Roman" panose="02020603050405020304" pitchFamily="18" charset="0"/>
            </a:endParaRPr>
          </a:p>
          <a:p>
            <a:endParaRPr lang="en-US" altLang="zh-TW" sz="1400" b="0" dirty="0"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BDD2C36-0A59-40A8-8C7A-DD938BBA8B63}"/>
              </a:ext>
            </a:extLst>
          </p:cNvPr>
          <p:cNvSpPr txBox="1"/>
          <p:nvPr/>
        </p:nvSpPr>
        <p:spPr>
          <a:xfrm>
            <a:off x="1835696" y="213970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/>
              <a:t>eCTD test run </a:t>
            </a:r>
            <a:r>
              <a:rPr kumimoji="1" lang="zh-TW" altLang="en-US" sz="2800" b="1" dirty="0"/>
              <a:t>操作流程說明</a:t>
            </a:r>
            <a:endParaRPr lang="zh-TW" altLang="en-US" sz="28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F9E56F-5FE4-4774-B95D-410F74D7B556}"/>
              </a:ext>
            </a:extLst>
          </p:cNvPr>
          <p:cNvSpPr/>
          <p:nvPr/>
        </p:nvSpPr>
        <p:spPr>
          <a:xfrm>
            <a:off x="2620992" y="4394195"/>
            <a:ext cx="395321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中華民國   </a:t>
            </a:r>
            <a:r>
              <a:rPr lang="en-US" altLang="zh-TW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110</a:t>
            </a:r>
            <a:r>
              <a:rPr lang="zh-TW" alt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年</a:t>
            </a: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月</a:t>
            </a: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日</a:t>
            </a:r>
            <a:endParaRPr lang="en-US" altLang="zh-TW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32"/>
    </mc:Choice>
    <mc:Fallback xmlns="">
      <p:transition spd="slow" advTm="268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94092" y="330199"/>
            <a:ext cx="6213208" cy="574675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所需材料 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9" name="文字版面配置區 3">
            <a:extLst>
              <a:ext uri="{FF2B5EF4-FFF2-40B4-BE49-F238E27FC236}">
                <a16:creationId xmlns:a16="http://schemas.microsoft.com/office/drawing/2014/main" id="{C67B7D2D-E215-4122-BF47-B6E5A39C6333}"/>
              </a:ext>
            </a:extLst>
          </p:cNvPr>
          <p:cNvSpPr txBox="1">
            <a:spLocks/>
          </p:cNvSpPr>
          <p:nvPr/>
        </p:nvSpPr>
        <p:spPr>
          <a:xfrm>
            <a:off x="302684" y="1018232"/>
            <a:ext cx="8538631" cy="3107036"/>
          </a:xfrm>
          <a:prstGeom prst="rect">
            <a:avLst/>
          </a:prstGeom>
        </p:spPr>
        <p:txBody>
          <a:bodyPr/>
          <a:lstStyle>
            <a:lvl1pPr marL="0" indent="0" algn="l" defTabSz="767904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383952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767904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7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151856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535808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zh-TW" altLang="en-US" b="1" dirty="0"/>
              <a:t>電腦限用</a:t>
            </a:r>
            <a:r>
              <a:rPr lang="en-US" altLang="zh-TW" b="1" dirty="0"/>
              <a:t>Windows PC</a:t>
            </a:r>
            <a:r>
              <a:rPr lang="zh-TW" altLang="en-US" b="1" dirty="0"/>
              <a:t>，</a:t>
            </a:r>
            <a:r>
              <a:rPr lang="en-US" altLang="zh-TW" b="1" dirty="0"/>
              <a:t>Windows 7</a:t>
            </a:r>
            <a:r>
              <a:rPr lang="zh-TW" altLang="en-US" b="1" dirty="0"/>
              <a:t>以上 </a:t>
            </a:r>
            <a:r>
              <a:rPr lang="en-US" altLang="zh-TW" b="1" dirty="0"/>
              <a:t>64</a:t>
            </a:r>
            <a:r>
              <a:rPr lang="zh-TW" altLang="en-US" b="1" dirty="0"/>
              <a:t>位元作業系統，不支援微軟以外作業系統，例：不得使用</a:t>
            </a:r>
            <a:r>
              <a:rPr lang="en-US" altLang="zh-TW" b="1" dirty="0"/>
              <a:t>Mac</a:t>
            </a:r>
            <a:r>
              <a:rPr lang="zh-TW" altLang="en-US" b="1" dirty="0"/>
              <a:t>電腦。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zh-TW" altLang="en-US" b="1" dirty="0"/>
              <a:t>下載「</a:t>
            </a:r>
            <a:r>
              <a:rPr lang="en-US" altLang="zh-TW" b="1" dirty="0" err="1"/>
              <a:t>HiCOS</a:t>
            </a:r>
            <a:r>
              <a:rPr lang="zh-TW" altLang="en-US" b="1" dirty="0"/>
              <a:t>卡片管理工具」、「</a:t>
            </a:r>
            <a:r>
              <a:rPr lang="en-US" altLang="zh-TW" b="1" dirty="0"/>
              <a:t>E-Sub</a:t>
            </a:r>
            <a:r>
              <a:rPr lang="zh-TW" altLang="en-US" b="1" dirty="0"/>
              <a:t>檔案續傳」且已完成開通。</a:t>
            </a:r>
            <a:endParaRPr lang="en-US" altLang="zh-TW" b="1" dirty="0"/>
          </a:p>
          <a:p>
            <a:pPr marL="457200" indent="-457200">
              <a:buFont typeface="+mj-lt"/>
              <a:buAutoNum type="arabicPeriod" startAt="5"/>
            </a:pPr>
            <a:r>
              <a:rPr lang="zh-TW" altLang="en-US" b="1" dirty="0"/>
              <a:t>讀卡機及工商憑證卡。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47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11</a:t>
            </a:fld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8143"/>
            <a:ext cx="9144000" cy="2822269"/>
          </a:xfrm>
          <a:prstGeom prst="rect">
            <a:avLst/>
          </a:prstGeom>
        </p:spPr>
      </p:pic>
      <p:sp>
        <p:nvSpPr>
          <p:cNvPr id="5" name="文字版面配置區 1"/>
          <p:cNvSpPr txBox="1">
            <a:spLocks/>
          </p:cNvSpPr>
          <p:nvPr/>
        </p:nvSpPr>
        <p:spPr>
          <a:xfrm>
            <a:off x="4875203" y="2291338"/>
            <a:ext cx="3875097" cy="473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04</a:t>
            </a:r>
            <a:r>
              <a:rPr lang="zh-TW" altLang="en-US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 業者端環境資訊</a:t>
            </a:r>
          </a:p>
        </p:txBody>
      </p:sp>
    </p:spTree>
    <p:extLst>
      <p:ext uri="{BB962C8B-B14F-4D97-AF65-F5344CB8AC3E}">
        <p14:creationId xmlns:p14="http://schemas.microsoft.com/office/powerpoint/2010/main" val="349553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94092" y="123478"/>
            <a:ext cx="6213208" cy="574675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業者端資訊環境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33DD57-5B3D-4ED0-9187-F6F3C92C198E}"/>
              </a:ext>
            </a:extLst>
          </p:cNvPr>
          <p:cNvSpPr txBox="1">
            <a:spLocks/>
          </p:cNvSpPr>
          <p:nvPr/>
        </p:nvSpPr>
        <p:spPr>
          <a:xfrm>
            <a:off x="251521" y="699542"/>
            <a:ext cx="8892480" cy="3683100"/>
          </a:xfrm>
          <a:prstGeom prst="rect">
            <a:avLst/>
          </a:prstGeom>
        </p:spPr>
        <p:txBody>
          <a:bodyPr/>
          <a:lstStyle>
            <a:lvl1pPr marL="0" indent="0" algn="l" defTabSz="767904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383952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767904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7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151856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535808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TW" sz="2200" b="1" dirty="0"/>
              <a:t>Windows 7</a:t>
            </a:r>
            <a:r>
              <a:rPr lang="zh-TW" altLang="en-US" sz="2200" b="1" dirty="0"/>
              <a:t>以上 </a:t>
            </a:r>
            <a:r>
              <a:rPr lang="en-US" altLang="zh-TW" sz="2200" b="1" dirty="0"/>
              <a:t>64</a:t>
            </a:r>
            <a:r>
              <a:rPr lang="zh-TW" altLang="en-US" sz="2200" b="1" dirty="0"/>
              <a:t>位元作業系統，不支援微軟以外作業系統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/>
              <a:t>讀卡機及工商憑證卡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/>
              <a:t>一次性單面寫入光碟</a:t>
            </a:r>
            <a:r>
              <a:rPr lang="en-US" altLang="zh-TW" sz="2200" b="1" dirty="0"/>
              <a:t>(</a:t>
            </a:r>
            <a:r>
              <a:rPr lang="zh-TW" altLang="en-US" sz="2200" b="1" dirty="0"/>
              <a:t>例：</a:t>
            </a:r>
            <a:r>
              <a:rPr lang="en-US" altLang="zh-TW" sz="2200" b="1" dirty="0"/>
              <a:t>CD-R</a:t>
            </a:r>
            <a:r>
              <a:rPr lang="zh-TW" altLang="en-US" sz="2200" b="1" dirty="0"/>
              <a:t>、</a:t>
            </a:r>
            <a:r>
              <a:rPr lang="en-US" altLang="zh-TW" sz="2200" b="1" dirty="0"/>
              <a:t>DVD-R</a:t>
            </a:r>
            <a:r>
              <a:rPr lang="zh-TW" altLang="en-US" sz="2200" b="1" dirty="0"/>
              <a:t>、</a:t>
            </a:r>
            <a:r>
              <a:rPr lang="en-US" altLang="zh-TW" sz="2200" b="1" dirty="0"/>
              <a:t>DVD+R)</a:t>
            </a:r>
            <a:r>
              <a:rPr lang="zh-TW" altLang="en-US" sz="2200" b="1" dirty="0"/>
              <a:t>及光碟</a:t>
            </a:r>
            <a:r>
              <a:rPr lang="en-US" altLang="zh-TW" sz="2200" b="1" dirty="0"/>
              <a:t>CD</a:t>
            </a:r>
            <a:r>
              <a:rPr lang="zh-TW" altLang="en-US" sz="2200" b="1" dirty="0"/>
              <a:t>、</a:t>
            </a:r>
            <a:r>
              <a:rPr lang="en-US" altLang="zh-TW" sz="2200" b="1" dirty="0"/>
              <a:t>DVD</a:t>
            </a:r>
            <a:r>
              <a:rPr lang="zh-TW" altLang="en-US" sz="2200" b="1" dirty="0"/>
              <a:t>燒錄機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/>
              <a:t>防火牆需開通</a:t>
            </a:r>
            <a:r>
              <a:rPr lang="en-US" altLang="zh-TW" sz="2200" b="1" dirty="0"/>
              <a:t>TCP 80</a:t>
            </a:r>
            <a:r>
              <a:rPr lang="zh-TW" altLang="en-US" sz="2200" b="1" dirty="0"/>
              <a:t>、</a:t>
            </a:r>
            <a:r>
              <a:rPr lang="en-US" altLang="zh-TW" sz="2200" b="1" dirty="0"/>
              <a:t>443</a:t>
            </a:r>
            <a:r>
              <a:rPr lang="zh-TW" altLang="en-US" sz="2200" b="1" dirty="0"/>
              <a:t>與</a:t>
            </a:r>
            <a:r>
              <a:rPr lang="en-US" altLang="zh-TW" sz="2200" b="1" dirty="0"/>
              <a:t>8080 Port</a:t>
            </a:r>
            <a:endParaRPr lang="zh-TW" alt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/>
              <a:t>網站設定開通：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C21784C-D8A9-4E82-ACA1-F93BCAE3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1669"/>
              </p:ext>
            </p:extLst>
          </p:nvPr>
        </p:nvGraphicFramePr>
        <p:xfrm>
          <a:off x="2568104" y="2643758"/>
          <a:ext cx="6496731" cy="2105030"/>
        </p:xfrm>
        <a:graphic>
          <a:graphicData uri="http://schemas.openxmlformats.org/drawingml/2006/table">
            <a:tbl>
              <a:tblPr firstRow="1" firstCol="1" bandRow="1"/>
              <a:tblGrid>
                <a:gridCol w="702885">
                  <a:extLst>
                    <a:ext uri="{9D8B030D-6E8A-4147-A177-3AD203B41FA5}">
                      <a16:colId xmlns:a16="http://schemas.microsoft.com/office/drawing/2014/main" val="1944172978"/>
                    </a:ext>
                  </a:extLst>
                </a:gridCol>
                <a:gridCol w="5793846">
                  <a:extLst>
                    <a:ext uri="{9D8B030D-6E8A-4147-A177-3AD203B41FA5}">
                      <a16:colId xmlns:a16="http://schemas.microsoft.com/office/drawing/2014/main" val="3060719903"/>
                    </a:ext>
                  </a:extLst>
                </a:gridCol>
              </a:tblGrid>
              <a:tr h="29147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項次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網址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09064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fda.gov.tw</a:t>
                      </a:r>
                      <a:endParaRPr lang="zh-TW" sz="17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35018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https://e-sub.fda.gov.tw/dohclient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40040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https://e-sub.fda.gov.tw/dohclient/Service/UploadService.asmx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37544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https://www.cp.gov.tw/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50498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http://moica.nat.gov.tw/download_1.html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0060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http://upkidemo.ares.com.tw:8080/apdemo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12068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https://oap.fda.gov.tw/</a:t>
                      </a:r>
                      <a:endParaRPr lang="zh-TW" sz="17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29787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16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94092" y="330199"/>
            <a:ext cx="6213208" cy="574675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業者端資訊環境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7C0265-E27A-44A9-AE58-EA568307C8CC}"/>
              </a:ext>
            </a:extLst>
          </p:cNvPr>
          <p:cNvSpPr txBox="1">
            <a:spLocks/>
          </p:cNvSpPr>
          <p:nvPr/>
        </p:nvSpPr>
        <p:spPr>
          <a:xfrm>
            <a:off x="718828" y="959818"/>
            <a:ext cx="8333679" cy="3131219"/>
          </a:xfrm>
          <a:prstGeom prst="rect">
            <a:avLst/>
          </a:prstGeom>
        </p:spPr>
        <p:txBody>
          <a:bodyPr/>
          <a:lstStyle>
            <a:lvl1pPr marL="0" indent="0" algn="l" defTabSz="767904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383952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767904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7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151856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535808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n-US" altLang="zh-TW" b="1"/>
              <a:t>HICOS</a:t>
            </a:r>
            <a:r>
              <a:rPr lang="zh-TW" altLang="en-US" b="1"/>
              <a:t>元件安裝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altLang="zh-TW" b="1"/>
              <a:t>FileUpload</a:t>
            </a:r>
            <a:r>
              <a:rPr lang="zh-TW" altLang="en-US" b="1"/>
              <a:t>續傳軟體安裝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zh-TW" altLang="en-US" b="1"/>
              <a:t>僅支援</a:t>
            </a:r>
            <a:r>
              <a:rPr lang="en-US" altLang="zh-TW" b="1"/>
              <a:t>Chrome</a:t>
            </a:r>
            <a:r>
              <a:rPr lang="zh-TW" altLang="en-US" b="1"/>
              <a:t>、</a:t>
            </a:r>
            <a:r>
              <a:rPr lang="en-US" altLang="zh-TW" b="1"/>
              <a:t>Edge</a:t>
            </a:r>
            <a:r>
              <a:rPr lang="zh-TW" altLang="en-US" b="1"/>
              <a:t>、</a:t>
            </a:r>
            <a:r>
              <a:rPr lang="en-US" altLang="zh-TW" b="1"/>
              <a:t>Firefox</a:t>
            </a:r>
            <a:r>
              <a:rPr lang="zh-TW" altLang="en-US" b="1"/>
              <a:t>瀏覽器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zh-TW" altLang="en-US" b="1"/>
              <a:t>若無法開通防火牆及網站設定，請提供其他連線軟體</a:t>
            </a:r>
            <a:r>
              <a:rPr lang="en-US" altLang="zh-TW" b="1"/>
              <a:t>(</a:t>
            </a:r>
            <a:r>
              <a:rPr lang="zh-TW" altLang="en-US" b="1"/>
              <a:t>例：</a:t>
            </a:r>
            <a:r>
              <a:rPr lang="en-US" altLang="zh-TW" b="1"/>
              <a:t>TeamViwer</a:t>
            </a:r>
            <a:r>
              <a:rPr lang="zh-TW" altLang="en-US" b="1"/>
              <a:t>、</a:t>
            </a:r>
            <a:r>
              <a:rPr lang="en-US" altLang="zh-TW" b="1"/>
              <a:t>AnyDesk)</a:t>
            </a:r>
            <a:endParaRPr lang="zh-TW" altLang="en-US" b="1"/>
          </a:p>
          <a:p>
            <a:endParaRPr lang="en-US" altLang="zh-TW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>
                <a:solidFill>
                  <a:srgbClr val="FF0000"/>
                </a:solidFill>
              </a:rPr>
              <a:t>若無符合我國送件指引</a:t>
            </a:r>
            <a:r>
              <a:rPr lang="en-US" altLang="zh-TW" b="1">
                <a:solidFill>
                  <a:srgbClr val="FF0000"/>
                </a:solidFill>
              </a:rPr>
              <a:t>eCTD</a:t>
            </a:r>
            <a:r>
              <a:rPr lang="zh-TW" altLang="en-US" b="1">
                <a:solidFill>
                  <a:srgbClr val="FF0000"/>
                </a:solidFill>
              </a:rPr>
              <a:t>軟體</a:t>
            </a:r>
            <a:r>
              <a:rPr lang="en-US" altLang="zh-TW" b="1">
                <a:solidFill>
                  <a:srgbClr val="FF0000"/>
                </a:solidFill>
              </a:rPr>
              <a:t>(</a:t>
            </a:r>
            <a:r>
              <a:rPr lang="zh-TW" altLang="en-US" b="1">
                <a:solidFill>
                  <a:srgbClr val="FF0000"/>
                </a:solidFill>
              </a:rPr>
              <a:t>打包軟體及驗證軟體</a:t>
            </a:r>
            <a:r>
              <a:rPr lang="en-US" altLang="zh-TW" b="1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>
                <a:solidFill>
                  <a:srgbClr val="FF0000"/>
                </a:solidFill>
              </a:rPr>
              <a:t>應於測試前七個工作天向創源生技提出支援需求申請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7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14</a:t>
            </a:fld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8143"/>
            <a:ext cx="9144000" cy="2822269"/>
          </a:xfrm>
          <a:prstGeom prst="rect">
            <a:avLst/>
          </a:prstGeom>
        </p:spPr>
      </p:pic>
      <p:sp>
        <p:nvSpPr>
          <p:cNvPr id="5" name="文字版面配置區 1"/>
          <p:cNvSpPr txBox="1">
            <a:spLocks/>
          </p:cNvSpPr>
          <p:nvPr/>
        </p:nvSpPr>
        <p:spPr>
          <a:xfrm>
            <a:off x="4716016" y="2291338"/>
            <a:ext cx="4336491" cy="473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05</a:t>
            </a:r>
            <a:r>
              <a:rPr lang="zh-TW" altLang="en-US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 操作流程</a:t>
            </a:r>
          </a:p>
        </p:txBody>
      </p:sp>
    </p:spTree>
    <p:extLst>
      <p:ext uri="{BB962C8B-B14F-4D97-AF65-F5344CB8AC3E}">
        <p14:creationId xmlns:p14="http://schemas.microsoft.com/office/powerpoint/2010/main" val="407603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94092" y="330199"/>
            <a:ext cx="6213208" cy="574675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帳號登入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210EB7-CFC1-4094-9433-8FE68E1C4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2" y="904874"/>
            <a:ext cx="5639936" cy="3816424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5D3A0F84-1373-4C35-97E6-71BF1717C3A3}"/>
              </a:ext>
            </a:extLst>
          </p:cNvPr>
          <p:cNvSpPr/>
          <p:nvPr/>
        </p:nvSpPr>
        <p:spPr>
          <a:xfrm>
            <a:off x="5868144" y="1704935"/>
            <a:ext cx="2952328" cy="1733629"/>
          </a:xfrm>
          <a:prstGeom prst="wedgeRectCallout">
            <a:avLst>
              <a:gd name="adj1" fmla="val -86164"/>
              <a:gd name="adj2" fmla="val 16764"/>
            </a:avLst>
          </a:prstGeom>
          <a:solidFill>
            <a:srgbClr val="BBEFDD">
              <a:lumMod val="60000"/>
              <a:lumOff val="40000"/>
            </a:srgbClr>
          </a:solidFill>
          <a:ln w="28575" cap="flat" cmpd="sng" algn="ctr">
            <a:solidFill>
              <a:srgbClr val="BBEFDD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若為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5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月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7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日後參與測試，則需使用自然人憑證登入</a:t>
            </a:r>
          </a:p>
        </p:txBody>
      </p:sp>
    </p:spTree>
    <p:extLst>
      <p:ext uri="{BB962C8B-B14F-4D97-AF65-F5344CB8AC3E}">
        <p14:creationId xmlns:p14="http://schemas.microsoft.com/office/powerpoint/2010/main" val="18545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2">
            <a:extLst>
              <a:ext uri="{FF2B5EF4-FFF2-40B4-BE49-F238E27FC236}">
                <a16:creationId xmlns:a16="http://schemas.microsoft.com/office/drawing/2014/main" id="{755EC1BF-03EA-4C8A-91A7-CCEDFACF0493}"/>
              </a:ext>
            </a:extLst>
          </p:cNvPr>
          <p:cNvSpPr txBox="1">
            <a:spLocks/>
          </p:cNvSpPr>
          <p:nvPr/>
        </p:nvSpPr>
        <p:spPr>
          <a:xfrm>
            <a:off x="1512426" y="241683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+mn-lt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+mn-lt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+mn-lt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+mn-lt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+mn-lt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D1879BB7-34FC-4C3D-A200-5A74E18274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1439"/>
            <a:ext cx="7901550" cy="425816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46AADB5-34C7-4F73-934E-0BA1629B82D5}"/>
              </a:ext>
            </a:extLst>
          </p:cNvPr>
          <p:cNvSpPr/>
          <p:nvPr/>
        </p:nvSpPr>
        <p:spPr bwMode="auto">
          <a:xfrm>
            <a:off x="50869" y="2026324"/>
            <a:ext cx="531674" cy="179935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B83D7CB-E77E-4702-9C39-04B987B2F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3456"/>
            <a:ext cx="8650850" cy="394804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7DD74AB-72C0-452D-B053-EF3CC41DB29E}"/>
              </a:ext>
            </a:extLst>
          </p:cNvPr>
          <p:cNvSpPr/>
          <p:nvPr/>
        </p:nvSpPr>
        <p:spPr>
          <a:xfrm>
            <a:off x="0" y="2206258"/>
            <a:ext cx="944723" cy="194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2B76D6D8-1401-4A66-A361-837E844AA57A}"/>
              </a:ext>
            </a:extLst>
          </p:cNvPr>
          <p:cNvSpPr/>
          <p:nvPr/>
        </p:nvSpPr>
        <p:spPr>
          <a:xfrm>
            <a:off x="2484557" y="1265725"/>
            <a:ext cx="2397062" cy="402138"/>
          </a:xfrm>
          <a:prstGeom prst="wedgeRectCallout">
            <a:avLst>
              <a:gd name="adj1" fmla="val -127318"/>
              <a:gd name="adj2" fmla="val 177114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9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eCTD</a:t>
            </a:r>
            <a:r>
              <a:rPr lang="zh-TW" altLang="en-US" sz="19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案件申辦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248D1A05-5CDB-4D2F-B4A2-0409CE0954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1358"/>
            <a:ext cx="9144001" cy="423832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A2CC2B4-60EE-4336-87A8-D93742DB6FC8}"/>
              </a:ext>
            </a:extLst>
          </p:cNvPr>
          <p:cNvSpPr/>
          <p:nvPr/>
        </p:nvSpPr>
        <p:spPr>
          <a:xfrm>
            <a:off x="4610099" y="2890336"/>
            <a:ext cx="1020470" cy="330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5" name="語音泡泡: 矩形 24">
            <a:extLst>
              <a:ext uri="{FF2B5EF4-FFF2-40B4-BE49-F238E27FC236}">
                <a16:creationId xmlns:a16="http://schemas.microsoft.com/office/drawing/2014/main" id="{C64198E6-5703-4758-B687-56096B698440}"/>
              </a:ext>
            </a:extLst>
          </p:cNvPr>
          <p:cNvSpPr/>
          <p:nvPr/>
        </p:nvSpPr>
        <p:spPr>
          <a:xfrm>
            <a:off x="6426200" y="2190076"/>
            <a:ext cx="2438400" cy="340933"/>
          </a:xfrm>
          <a:prstGeom prst="wedgeRectCallout">
            <a:avLst>
              <a:gd name="adj1" fmla="val -81203"/>
              <a:gd name="adj2" fmla="val 20691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9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NDA eCTD</a:t>
            </a:r>
            <a:r>
              <a:rPr lang="zh-TW" altLang="en-US" sz="19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案件申辦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7086600" y="4802187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22014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94092" y="330199"/>
            <a:ext cx="6213208" cy="574675"/>
          </a:xfrm>
        </p:spPr>
        <p:txBody>
          <a:bodyPr>
            <a:norm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cs typeface="Times New Roman" panose="02020603050405020304" pitchFamily="18" charset="0"/>
              </a:rPr>
              <a:t>-</a:t>
            </a:r>
            <a:r>
              <a:rPr lang="zh-TW" altLang="en-US" dirty="0"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cs typeface="Times New Roman" panose="02020603050405020304" pitchFamily="18" charset="0"/>
              </a:rPr>
              <a:t>查驗登記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69E2161-C5FB-4EA6-95CF-85D3B36FAF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74" y="887510"/>
            <a:ext cx="8949926" cy="417417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5422F2B-5325-4BA5-859F-C3E1F29C366F}"/>
              </a:ext>
            </a:extLst>
          </p:cNvPr>
          <p:cNvSpPr/>
          <p:nvPr/>
        </p:nvSpPr>
        <p:spPr>
          <a:xfrm>
            <a:off x="4881619" y="864548"/>
            <a:ext cx="2148375" cy="374670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紅色*號為必填欄位</a:t>
            </a:r>
          </a:p>
        </p:txBody>
      </p:sp>
      <p:sp>
        <p:nvSpPr>
          <p:cNvPr id="18" name="語音泡泡: 矩形 17">
            <a:extLst>
              <a:ext uri="{FF2B5EF4-FFF2-40B4-BE49-F238E27FC236}">
                <a16:creationId xmlns:a16="http://schemas.microsoft.com/office/drawing/2014/main" id="{CE3ECAAC-F947-4337-B0AA-79E2F8640197}"/>
              </a:ext>
            </a:extLst>
          </p:cNvPr>
          <p:cNvSpPr/>
          <p:nvPr/>
        </p:nvSpPr>
        <p:spPr>
          <a:xfrm>
            <a:off x="7833352" y="1336711"/>
            <a:ext cx="1058747" cy="334172"/>
          </a:xfrm>
          <a:prstGeom prst="wedgeRectCallout">
            <a:avLst>
              <a:gd name="adj1" fmla="val 43965"/>
              <a:gd name="adj2" fmla="val -11018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離開編輯畫面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D047E4B-0708-4D52-8AB5-E2D4821656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7614"/>
            <a:ext cx="1298961" cy="22692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FA1BCAE-C13A-4FB4-99E8-1B662B693D41}"/>
              </a:ext>
            </a:extLst>
          </p:cNvPr>
          <p:cNvSpPr/>
          <p:nvPr/>
        </p:nvSpPr>
        <p:spPr>
          <a:xfrm>
            <a:off x="4881619" y="3548378"/>
            <a:ext cx="3333983" cy="1283281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測試期間「藥品屬性」及「申請類別」請選擇其他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08AFBF4-E396-4346-B7E9-E362E4E121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643758"/>
            <a:ext cx="2202117" cy="1814848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BDC341FE-397A-4DA0-A094-E1A0BCBC3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2607887"/>
            <a:ext cx="2781300" cy="73342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95FC76E2-27AF-4EFD-8A8B-AEE63A7BAB3D}"/>
              </a:ext>
            </a:extLst>
          </p:cNvPr>
          <p:cNvSpPr/>
          <p:nvPr/>
        </p:nvSpPr>
        <p:spPr>
          <a:xfrm>
            <a:off x="1115616" y="2787774"/>
            <a:ext cx="2202117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50763C1-5231-4066-9C7B-223586E1089F}"/>
              </a:ext>
            </a:extLst>
          </p:cNvPr>
          <p:cNvSpPr/>
          <p:nvPr/>
        </p:nvSpPr>
        <p:spPr>
          <a:xfrm>
            <a:off x="3624152" y="3147814"/>
            <a:ext cx="2793044" cy="156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9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2"/>
          <p:cNvSpPr txBox="1">
            <a:spLocks/>
          </p:cNvSpPr>
          <p:nvPr/>
        </p:nvSpPr>
        <p:spPr>
          <a:xfrm>
            <a:off x="1394092" y="267085"/>
            <a:ext cx="6738386" cy="6377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F4F43C-06C1-4FE3-8477-3D0628DD1C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3" y="904874"/>
            <a:ext cx="9025213" cy="413018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FF54B32-58BF-4A38-96F3-6CFCD2E032F2}"/>
              </a:ext>
            </a:extLst>
          </p:cNvPr>
          <p:cNvSpPr/>
          <p:nvPr/>
        </p:nvSpPr>
        <p:spPr>
          <a:xfrm>
            <a:off x="585504" y="2392326"/>
            <a:ext cx="392692" cy="200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B3BB5757-3BA8-4DBF-9E88-F4E7AB35D2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092" y="2529202"/>
            <a:ext cx="6331384" cy="20242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0C3CB643-9DA0-4C8D-B461-CA7C3FC23075}"/>
              </a:ext>
            </a:extLst>
          </p:cNvPr>
          <p:cNvSpPr/>
          <p:nvPr/>
        </p:nvSpPr>
        <p:spPr>
          <a:xfrm>
            <a:off x="3905347" y="3613499"/>
            <a:ext cx="601825" cy="237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48599FE2-2321-4C1F-9ADB-6FA8586777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110" y="3563362"/>
            <a:ext cx="1370655" cy="372035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E6B4CA15-182F-40FB-B8FA-C30F940C46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719" y="2693750"/>
            <a:ext cx="6247189" cy="15941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2C39CA8C-220E-4E79-BD27-18C01B8BE479}"/>
              </a:ext>
            </a:extLst>
          </p:cNvPr>
          <p:cNvSpPr/>
          <p:nvPr/>
        </p:nvSpPr>
        <p:spPr>
          <a:xfrm>
            <a:off x="4619922" y="3724340"/>
            <a:ext cx="636814" cy="237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8C3381C2-8E6B-43B0-98D3-080CAC1E9D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60" y="2693750"/>
            <a:ext cx="6260148" cy="1594199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5D736327-563B-47DF-918F-0CB6E77854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58" y="1556547"/>
            <a:ext cx="7691469" cy="1060049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34119DFC-BC74-4666-9169-4612DFB768E2}"/>
              </a:ext>
            </a:extLst>
          </p:cNvPr>
          <p:cNvSpPr/>
          <p:nvPr/>
        </p:nvSpPr>
        <p:spPr>
          <a:xfrm>
            <a:off x="200303" y="1889051"/>
            <a:ext cx="241428" cy="251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4360C48-5ABF-4488-AD84-304115D61E43}"/>
              </a:ext>
            </a:extLst>
          </p:cNvPr>
          <p:cNvSpPr/>
          <p:nvPr/>
        </p:nvSpPr>
        <p:spPr>
          <a:xfrm>
            <a:off x="659420" y="2264413"/>
            <a:ext cx="274553" cy="2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2546B5C-D36F-449B-A3C2-D172DAD8A41A}"/>
              </a:ext>
            </a:extLst>
          </p:cNvPr>
          <p:cNvSpPr/>
          <p:nvPr/>
        </p:nvSpPr>
        <p:spPr>
          <a:xfrm>
            <a:off x="171858" y="1556547"/>
            <a:ext cx="7691469" cy="1060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94B0059A-243E-49F5-B379-B64E0B5431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00" y="1615677"/>
            <a:ext cx="6865144" cy="2891661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8DE01275-418C-41C5-890C-E459D6517A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04" y="1556547"/>
            <a:ext cx="6865144" cy="3008629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E4C32706-E47E-4034-AAF4-0F48FBBB4D7B}"/>
              </a:ext>
            </a:extLst>
          </p:cNvPr>
          <p:cNvSpPr/>
          <p:nvPr/>
        </p:nvSpPr>
        <p:spPr>
          <a:xfrm>
            <a:off x="3906940" y="3991668"/>
            <a:ext cx="730568" cy="304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" name="語音泡泡: 矩形 54">
            <a:extLst>
              <a:ext uri="{FF2B5EF4-FFF2-40B4-BE49-F238E27FC236}">
                <a16:creationId xmlns:a16="http://schemas.microsoft.com/office/drawing/2014/main" id="{D99DF158-3E7C-441D-AB3F-56A155C02678}"/>
              </a:ext>
            </a:extLst>
          </p:cNvPr>
          <p:cNvSpPr/>
          <p:nvPr/>
        </p:nvSpPr>
        <p:spPr>
          <a:xfrm>
            <a:off x="5113547" y="1962650"/>
            <a:ext cx="1689176" cy="514258"/>
          </a:xfrm>
          <a:prstGeom prst="wedgeRectCallout">
            <a:avLst>
              <a:gd name="adj1" fmla="val -57430"/>
              <a:gd name="adj2" fmla="val 50491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可使用「成分代碼」查詢</a:t>
            </a:r>
            <a:endParaRPr lang="en-US" altLang="zh-TW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並帶出「成分名稱」</a:t>
            </a:r>
          </a:p>
        </p:txBody>
      </p:sp>
      <p:sp>
        <p:nvSpPr>
          <p:cNvPr id="56" name="語音泡泡: 矩形 55">
            <a:extLst>
              <a:ext uri="{FF2B5EF4-FFF2-40B4-BE49-F238E27FC236}">
                <a16:creationId xmlns:a16="http://schemas.microsoft.com/office/drawing/2014/main" id="{AA497EE5-CBA7-4370-A6C2-732A900B6759}"/>
              </a:ext>
            </a:extLst>
          </p:cNvPr>
          <p:cNvSpPr/>
          <p:nvPr/>
        </p:nvSpPr>
        <p:spPr>
          <a:xfrm>
            <a:off x="6926412" y="1630161"/>
            <a:ext cx="1308962" cy="837562"/>
          </a:xfrm>
          <a:prstGeom prst="wedgeRectCallout">
            <a:avLst>
              <a:gd name="adj1" fmla="val -22049"/>
              <a:gd name="adj2" fmla="val 7820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如查無「成分代碼」請直接輸入</a:t>
            </a:r>
            <a:endParaRPr lang="en-US" altLang="zh-TW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「成分名稱」</a:t>
            </a:r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6619C0EC-3ECF-4D84-AE48-6EF4A6F6B13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78" y="857262"/>
            <a:ext cx="8813364" cy="4198549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178C4B1D-ADA2-49B5-B5CE-F18858BD601D}"/>
              </a:ext>
            </a:extLst>
          </p:cNvPr>
          <p:cNvSpPr/>
          <p:nvPr/>
        </p:nvSpPr>
        <p:spPr>
          <a:xfrm>
            <a:off x="632556" y="2520984"/>
            <a:ext cx="301417" cy="272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1" name="圖片 60">
            <a:extLst>
              <a:ext uri="{FF2B5EF4-FFF2-40B4-BE49-F238E27FC236}">
                <a16:creationId xmlns:a16="http://schemas.microsoft.com/office/drawing/2014/main" id="{3439EDBA-3088-4C22-A3C7-27A4BF988A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9" y="871464"/>
            <a:ext cx="8654121" cy="309674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2556DE2F-111E-4B22-98BB-DFBDFBFBC71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8" y="890349"/>
            <a:ext cx="9000618" cy="2891661"/>
          </a:xfrm>
          <a:prstGeom prst="rect">
            <a:avLst/>
          </a:prstGeom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D3A5D872-E8A3-4277-B2FB-AF7C25FDDCA1}"/>
              </a:ext>
            </a:extLst>
          </p:cNvPr>
          <p:cNvSpPr/>
          <p:nvPr/>
        </p:nvSpPr>
        <p:spPr>
          <a:xfrm>
            <a:off x="898988" y="3330908"/>
            <a:ext cx="389898" cy="264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5" name="圖片 64">
            <a:extLst>
              <a:ext uri="{FF2B5EF4-FFF2-40B4-BE49-F238E27FC236}">
                <a16:creationId xmlns:a16="http://schemas.microsoft.com/office/drawing/2014/main" id="{CA9E6EFD-BC59-4258-9099-2F90CB2E9C1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45" y="938475"/>
            <a:ext cx="8797093" cy="314790"/>
          </a:xfrm>
          <a:prstGeom prst="rect">
            <a:avLst/>
          </a:prstGeom>
        </p:spPr>
      </p:pic>
      <p:pic>
        <p:nvPicPr>
          <p:cNvPr id="66" name="圖片 65">
            <a:extLst>
              <a:ext uri="{FF2B5EF4-FFF2-40B4-BE49-F238E27FC236}">
                <a16:creationId xmlns:a16="http://schemas.microsoft.com/office/drawing/2014/main" id="{9703A094-FB64-4FB5-8754-FA64980D929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999" y="1843442"/>
            <a:ext cx="6886575" cy="2543175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3DA3085F-56DE-4898-ADAE-468B7C0ACE1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217" y="1843442"/>
            <a:ext cx="6885632" cy="2091141"/>
          </a:xfrm>
          <a:prstGeom prst="rect">
            <a:avLst/>
          </a:prstGeom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CF731102-EF86-41E2-9E60-3B0277C6152E}"/>
              </a:ext>
            </a:extLst>
          </p:cNvPr>
          <p:cNvSpPr/>
          <p:nvPr/>
        </p:nvSpPr>
        <p:spPr>
          <a:xfrm>
            <a:off x="4840541" y="3404729"/>
            <a:ext cx="685876" cy="276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9" name="圖片 68">
            <a:extLst>
              <a:ext uri="{FF2B5EF4-FFF2-40B4-BE49-F238E27FC236}">
                <a16:creationId xmlns:a16="http://schemas.microsoft.com/office/drawing/2014/main" id="{61007615-EBE5-4032-B04B-3312DF55EB7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2" y="796188"/>
            <a:ext cx="8446580" cy="4335937"/>
          </a:xfrm>
          <a:prstGeom prst="rect">
            <a:avLst/>
          </a:prstGeom>
        </p:spPr>
      </p:pic>
      <p:pic>
        <p:nvPicPr>
          <p:cNvPr id="70" name="圖片 69">
            <a:extLst>
              <a:ext uri="{FF2B5EF4-FFF2-40B4-BE49-F238E27FC236}">
                <a16:creationId xmlns:a16="http://schemas.microsoft.com/office/drawing/2014/main" id="{8C034218-BF36-42CF-B170-821407E335B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2" y="900025"/>
            <a:ext cx="8014635" cy="296762"/>
          </a:xfrm>
          <a:prstGeom prst="rect">
            <a:avLst/>
          </a:prstGeom>
        </p:spPr>
      </p:pic>
      <p:sp>
        <p:nvSpPr>
          <p:cNvPr id="71" name="矩形 70">
            <a:extLst>
              <a:ext uri="{FF2B5EF4-FFF2-40B4-BE49-F238E27FC236}">
                <a16:creationId xmlns:a16="http://schemas.microsoft.com/office/drawing/2014/main" id="{521D728F-DE96-4288-BC42-7181F2BF0C74}"/>
              </a:ext>
            </a:extLst>
          </p:cNvPr>
          <p:cNvSpPr/>
          <p:nvPr/>
        </p:nvSpPr>
        <p:spPr>
          <a:xfrm>
            <a:off x="564085" y="3122119"/>
            <a:ext cx="250912" cy="1526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AF5ED6A0-C094-4625-BB5C-5A747092D8F0}"/>
              </a:ext>
            </a:extLst>
          </p:cNvPr>
          <p:cNvSpPr/>
          <p:nvPr/>
        </p:nvSpPr>
        <p:spPr>
          <a:xfrm>
            <a:off x="431178" y="1350380"/>
            <a:ext cx="2019203" cy="245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3" name="圖片 72">
            <a:extLst>
              <a:ext uri="{FF2B5EF4-FFF2-40B4-BE49-F238E27FC236}">
                <a16:creationId xmlns:a16="http://schemas.microsoft.com/office/drawing/2014/main" id="{DB470331-0140-4187-A443-CD367EFD7E9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9" y="1387261"/>
            <a:ext cx="1937541" cy="184328"/>
          </a:xfrm>
          <a:prstGeom prst="rect">
            <a:avLst/>
          </a:prstGeom>
        </p:spPr>
      </p:pic>
      <p:sp>
        <p:nvSpPr>
          <p:cNvPr id="17" name="投影片編號版面配置區 16"/>
          <p:cNvSpPr>
            <a:spLocks noGrp="1"/>
          </p:cNvSpPr>
          <p:nvPr>
            <p:ph type="sldNum" sz="quarter" idx="4294967295"/>
          </p:nvPr>
        </p:nvSpPr>
        <p:spPr>
          <a:xfrm>
            <a:off x="6855732" y="4803776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2942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8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60" grpId="0" animBg="1"/>
      <p:bldP spid="64" grpId="0" animBg="1"/>
      <p:bldP spid="68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AE08E6-96C6-4EA9-9417-A6506348A1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30" y="1116413"/>
            <a:ext cx="8243495" cy="242303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13386BB-391F-4794-88B3-0EE4A2261B73}"/>
              </a:ext>
            </a:extLst>
          </p:cNvPr>
          <p:cNvSpPr/>
          <p:nvPr/>
        </p:nvSpPr>
        <p:spPr>
          <a:xfrm>
            <a:off x="739296" y="1892202"/>
            <a:ext cx="413229" cy="289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標題 2"/>
          <p:cNvSpPr txBox="1">
            <a:spLocks/>
          </p:cNvSpPr>
          <p:nvPr/>
        </p:nvSpPr>
        <p:spPr>
          <a:xfrm>
            <a:off x="1443323" y="204434"/>
            <a:ext cx="6738386" cy="57824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ECCC960B-ED78-401B-B1E6-12418809C4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0" y="1421900"/>
            <a:ext cx="6205976" cy="16331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B278653-D21A-4E45-8577-82E0C83E1F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094" y="1819523"/>
            <a:ext cx="6156701" cy="3043113"/>
          </a:xfrm>
          <a:prstGeom prst="rect">
            <a:avLst/>
          </a:prstGeom>
        </p:spPr>
      </p:pic>
      <p:sp>
        <p:nvSpPr>
          <p:cNvPr id="24" name="語音泡泡: 矩形 23">
            <a:extLst>
              <a:ext uri="{FF2B5EF4-FFF2-40B4-BE49-F238E27FC236}">
                <a16:creationId xmlns:a16="http://schemas.microsoft.com/office/drawing/2014/main" id="{A812992E-D18A-42B9-9440-9ED0A2163189}"/>
              </a:ext>
            </a:extLst>
          </p:cNvPr>
          <p:cNvSpPr/>
          <p:nvPr/>
        </p:nvSpPr>
        <p:spPr>
          <a:xfrm>
            <a:off x="4438352" y="2181225"/>
            <a:ext cx="762298" cy="280749"/>
          </a:xfrm>
          <a:prstGeom prst="wedgeRectCallout">
            <a:avLst>
              <a:gd name="adj1" fmla="val -90734"/>
              <a:gd name="adj2" fmla="val 5014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主 </a:t>
            </a:r>
            <a:r>
              <a:rPr lang="en-US" altLang="zh-TW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/ </a:t>
            </a:r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次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801E217-0983-41DC-B99C-9A997E06FA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55" y="1821374"/>
            <a:ext cx="6052978" cy="298077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D5B4429-5192-47D5-98B1-34B5435E10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822" y="1890702"/>
            <a:ext cx="6259692" cy="285095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6C10E976-F339-43CA-A744-39FA3F3EED38}"/>
              </a:ext>
            </a:extLst>
          </p:cNvPr>
          <p:cNvSpPr/>
          <p:nvPr/>
        </p:nvSpPr>
        <p:spPr>
          <a:xfrm>
            <a:off x="2335441" y="2648749"/>
            <a:ext cx="4687926" cy="199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1E01F7E-BB84-4BD5-B928-3B65FA1A5F8D}"/>
              </a:ext>
            </a:extLst>
          </p:cNvPr>
          <p:cNvSpPr/>
          <p:nvPr/>
        </p:nvSpPr>
        <p:spPr>
          <a:xfrm>
            <a:off x="2316391" y="3075772"/>
            <a:ext cx="4687926" cy="183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38B0C3-8563-4543-B247-2CEB9FCFCAE0}"/>
              </a:ext>
            </a:extLst>
          </p:cNvPr>
          <p:cNvSpPr/>
          <p:nvPr/>
        </p:nvSpPr>
        <p:spPr>
          <a:xfrm>
            <a:off x="4844012" y="3284351"/>
            <a:ext cx="2268278" cy="181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133B1AC9-545D-469C-8531-6D7BB4D0A5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822" y="1758710"/>
            <a:ext cx="5909163" cy="2895608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6D813863-EBDC-434A-9C51-2FB2A1357325}"/>
              </a:ext>
            </a:extLst>
          </p:cNvPr>
          <p:cNvSpPr/>
          <p:nvPr/>
        </p:nvSpPr>
        <p:spPr>
          <a:xfrm>
            <a:off x="3751128" y="4247363"/>
            <a:ext cx="643275" cy="177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7D9726CB-5899-4B65-A568-FBD3D5F545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33" y="1136961"/>
            <a:ext cx="8707134" cy="3308642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3F0DE5EA-6B4C-42AD-9D29-409AAEBF2D14}"/>
              </a:ext>
            </a:extLst>
          </p:cNvPr>
          <p:cNvSpPr/>
          <p:nvPr/>
        </p:nvSpPr>
        <p:spPr>
          <a:xfrm>
            <a:off x="625945" y="3465727"/>
            <a:ext cx="337207" cy="278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D1F52F9A-7122-49C6-9478-40961C74667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17" y="1535426"/>
            <a:ext cx="7188793" cy="205039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CACDE018-5CD8-47C1-8258-CCA80559354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17" y="1701665"/>
            <a:ext cx="6418537" cy="3084231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C6D41680-CEDC-4D29-A164-5F95DF510520}"/>
              </a:ext>
            </a:extLst>
          </p:cNvPr>
          <p:cNvSpPr/>
          <p:nvPr/>
        </p:nvSpPr>
        <p:spPr>
          <a:xfrm>
            <a:off x="4702313" y="4364808"/>
            <a:ext cx="711838" cy="268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B81CB83C-8092-456B-900A-81F9C6AEBB4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1" y="1203598"/>
            <a:ext cx="9145874" cy="350734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702B2B7F-F80E-4CA2-A76F-E30566B115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15" y="1528166"/>
            <a:ext cx="8550755" cy="25000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7023367" y="4835749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0760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簡報大綱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>
                <a:solidFill>
                  <a:schemeClr val="tx1"/>
                </a:solidFill>
              </a:rPr>
              <a:t>2</a:t>
            </a:fld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761238" y="2415371"/>
            <a:ext cx="4010998" cy="546571"/>
            <a:chOff x="2984973" y="2867915"/>
            <a:chExt cx="4529706" cy="643237"/>
          </a:xfrm>
        </p:grpSpPr>
        <p:sp>
          <p:nvSpPr>
            <p:cNvPr id="5" name="Round Same Side Corner Rectangle 19"/>
            <p:cNvSpPr/>
            <p:nvPr/>
          </p:nvSpPr>
          <p:spPr>
            <a:xfrm rot="5400000">
              <a:off x="5110505" y="1106979"/>
              <a:ext cx="643237" cy="4165110"/>
            </a:xfrm>
            <a:prstGeom prst="round2SameRect">
              <a:avLst>
                <a:gd name="adj1" fmla="val 49999"/>
                <a:gd name="adj2" fmla="val 0"/>
              </a:avLst>
            </a:prstGeom>
            <a:solidFill>
              <a:srgbClr val="91F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91F9D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21"/>
            <p:cNvSpPr txBox="1"/>
            <p:nvPr/>
          </p:nvSpPr>
          <p:spPr>
            <a:xfrm>
              <a:off x="2988071" y="2962203"/>
              <a:ext cx="569802" cy="4734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50F6B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8" name="TextBox 22"/>
            <p:cNvSpPr txBox="1"/>
            <p:nvPr/>
          </p:nvSpPr>
          <p:spPr bwMode="auto">
            <a:xfrm>
              <a:off x="3755687" y="2976891"/>
              <a:ext cx="3415934" cy="452762"/>
            </a:xfrm>
            <a:prstGeom prst="rect">
              <a:avLst/>
            </a:prstGeom>
            <a:solidFill>
              <a:srgbClr val="91F9D1"/>
            </a:solidFill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sz="1900" b="1" spc="800" dirty="0">
                  <a:latin typeface="微軟正黑體" panose="020B0604030504040204" pitchFamily="34" charset="-120"/>
                  <a:cs typeface="Times New Roman" panose="02020603050405020304" pitchFamily="18" charset="0"/>
                </a:rPr>
                <a:t>測試方法</a:t>
              </a:r>
              <a:endParaRPr lang="en-US" altLang="zh-TW" sz="1900" b="1" spc="800" dirty="0">
                <a:latin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720210" y="932455"/>
            <a:ext cx="4016659" cy="546571"/>
            <a:chOff x="2984973" y="2867914"/>
            <a:chExt cx="3819431" cy="643237"/>
          </a:xfrm>
        </p:grpSpPr>
        <p:sp>
          <p:nvSpPr>
            <p:cNvPr id="10" name="Round Same Side Corner Rectangle 19"/>
            <p:cNvSpPr/>
            <p:nvPr/>
          </p:nvSpPr>
          <p:spPr>
            <a:xfrm rot="5400000">
              <a:off x="4755368" y="1462116"/>
              <a:ext cx="643237" cy="3454834"/>
            </a:xfrm>
            <a:prstGeom prst="round2SameRect">
              <a:avLst>
                <a:gd name="adj1" fmla="val 49999"/>
                <a:gd name="adj2" fmla="val 0"/>
              </a:avLst>
            </a:prstGeom>
            <a:solidFill>
              <a:srgbClr val="91F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91F9D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2988071" y="2981602"/>
              <a:ext cx="569802" cy="434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50F6B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TextBox 22"/>
            <p:cNvSpPr txBox="1"/>
            <p:nvPr/>
          </p:nvSpPr>
          <p:spPr bwMode="auto">
            <a:xfrm>
              <a:off x="3766041" y="2976891"/>
              <a:ext cx="2592378" cy="452762"/>
            </a:xfrm>
            <a:prstGeom prst="rect">
              <a:avLst/>
            </a:prstGeom>
            <a:solidFill>
              <a:srgbClr val="91F9D1"/>
            </a:solidFill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sz="1900" b="1" spc="800" dirty="0">
                  <a:latin typeface="微軟正黑體" panose="020B0604030504040204" pitchFamily="34" charset="-120"/>
                  <a:cs typeface="Times New Roman" panose="02020603050405020304" pitchFamily="18" charset="0"/>
                </a:rPr>
                <a:t>測試範圍</a:t>
              </a:r>
              <a:endParaRPr lang="en-US" altLang="zh-TW" sz="1900" b="1" spc="800" dirty="0">
                <a:latin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31"/>
          <p:cNvGrpSpPr/>
          <p:nvPr/>
        </p:nvGrpSpPr>
        <p:grpSpPr>
          <a:xfrm>
            <a:off x="4843533" y="1644033"/>
            <a:ext cx="3742099" cy="546571"/>
            <a:chOff x="2984973" y="2867914"/>
            <a:chExt cx="3819431" cy="643237"/>
          </a:xfrm>
        </p:grpSpPr>
        <p:sp>
          <p:nvSpPr>
            <p:cNvPr id="15" name="Round Same Side Corner Rectangle 19"/>
            <p:cNvSpPr/>
            <p:nvPr/>
          </p:nvSpPr>
          <p:spPr>
            <a:xfrm rot="5400000">
              <a:off x="4755368" y="1462116"/>
              <a:ext cx="643237" cy="3454834"/>
            </a:xfrm>
            <a:prstGeom prst="round2SameRect">
              <a:avLst>
                <a:gd name="adj1" fmla="val 49999"/>
                <a:gd name="adj2" fmla="val 0"/>
              </a:avLst>
            </a:prstGeom>
            <a:solidFill>
              <a:srgbClr val="91F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91F9D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2988071" y="2981602"/>
              <a:ext cx="569802" cy="434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50F6B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18" name="TextBox 22"/>
            <p:cNvSpPr txBox="1"/>
            <p:nvPr/>
          </p:nvSpPr>
          <p:spPr bwMode="auto">
            <a:xfrm>
              <a:off x="3766041" y="2976891"/>
              <a:ext cx="2592378" cy="452762"/>
            </a:xfrm>
            <a:prstGeom prst="rect">
              <a:avLst/>
            </a:prstGeom>
            <a:solidFill>
              <a:srgbClr val="91F9D1"/>
            </a:solidFill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sz="1900" b="1" spc="800" dirty="0">
                  <a:latin typeface="微軟正黑體" panose="020B0604030504040204" pitchFamily="34" charset="-120"/>
                  <a:cs typeface="Times New Roman" panose="02020603050405020304" pitchFamily="18" charset="0"/>
                </a:rPr>
                <a:t>時程規劃</a:t>
              </a:r>
              <a:endParaRPr lang="en-US" altLang="zh-TW" sz="1900" b="1" spc="800" dirty="0">
                <a:latin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4829302" y="3185937"/>
            <a:ext cx="3756331" cy="546571"/>
            <a:chOff x="2984973" y="2867914"/>
            <a:chExt cx="3819431" cy="643237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4755368" y="1462116"/>
              <a:ext cx="643237" cy="3454834"/>
            </a:xfrm>
            <a:prstGeom prst="round2SameRect">
              <a:avLst>
                <a:gd name="adj1" fmla="val 49999"/>
                <a:gd name="adj2" fmla="val 0"/>
              </a:avLst>
            </a:prstGeom>
            <a:solidFill>
              <a:srgbClr val="91F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91F9D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8071" y="2981602"/>
              <a:ext cx="569802" cy="434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50F6B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766041" y="2976893"/>
              <a:ext cx="2812954" cy="452763"/>
            </a:xfrm>
            <a:prstGeom prst="rect">
              <a:avLst/>
            </a:prstGeom>
            <a:solidFill>
              <a:srgbClr val="91F9D1"/>
            </a:solidFill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sz="1900" b="1" spc="800" dirty="0">
                  <a:latin typeface="微軟正黑體" panose="020B0604030504040204" pitchFamily="34" charset="-120"/>
                  <a:cs typeface="Times New Roman" panose="02020603050405020304" pitchFamily="18" charset="0"/>
                </a:rPr>
                <a:t>業者端環境資訊</a:t>
              </a:r>
              <a:endParaRPr lang="en-US" altLang="zh-TW" sz="1900" b="1" spc="800" dirty="0">
                <a:latin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31"/>
          <p:cNvGrpSpPr/>
          <p:nvPr/>
        </p:nvGrpSpPr>
        <p:grpSpPr>
          <a:xfrm>
            <a:off x="731476" y="3858045"/>
            <a:ext cx="4005394" cy="546571"/>
            <a:chOff x="2984973" y="2867914"/>
            <a:chExt cx="3819431" cy="643237"/>
          </a:xfrm>
        </p:grpSpPr>
        <p:sp>
          <p:nvSpPr>
            <p:cNvPr id="25" name="Round Same Side Corner Rectangle 19"/>
            <p:cNvSpPr/>
            <p:nvPr/>
          </p:nvSpPr>
          <p:spPr>
            <a:xfrm rot="5400000">
              <a:off x="4755368" y="1462116"/>
              <a:ext cx="643237" cy="3454834"/>
            </a:xfrm>
            <a:prstGeom prst="round2SameRect">
              <a:avLst>
                <a:gd name="adj1" fmla="val 49999"/>
                <a:gd name="adj2" fmla="val 0"/>
              </a:avLst>
            </a:prstGeom>
            <a:solidFill>
              <a:srgbClr val="91F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91F9D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2988071" y="2981602"/>
              <a:ext cx="569802" cy="434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50F6B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05</a:t>
              </a:r>
            </a:p>
          </p:txBody>
        </p:sp>
        <p:sp>
          <p:nvSpPr>
            <p:cNvPr id="28" name="TextBox 22"/>
            <p:cNvSpPr txBox="1"/>
            <p:nvPr/>
          </p:nvSpPr>
          <p:spPr bwMode="auto">
            <a:xfrm>
              <a:off x="3766041" y="2976891"/>
              <a:ext cx="2798944" cy="452762"/>
            </a:xfrm>
            <a:prstGeom prst="rect">
              <a:avLst/>
            </a:prstGeom>
            <a:solidFill>
              <a:srgbClr val="91F9D1"/>
            </a:solidFill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sz="1900" b="1" spc="800" dirty="0">
                  <a:latin typeface="微軟正黑體" panose="020B0604030504040204" pitchFamily="34" charset="-120"/>
                  <a:cs typeface="Times New Roman" panose="02020603050405020304" pitchFamily="18" charset="0"/>
                </a:rPr>
                <a:t>操作流程</a:t>
              </a:r>
              <a:endParaRPr lang="en-US" altLang="zh-TW" sz="1900" b="1" spc="800" dirty="0">
                <a:latin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400486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2">
            <a:extLst>
              <a:ext uri="{FF2B5EF4-FFF2-40B4-BE49-F238E27FC236}">
                <a16:creationId xmlns:a16="http://schemas.microsoft.com/office/drawing/2014/main" id="{755EC1BF-03EA-4C8A-91A7-CCEDFACF049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DD10888-9F86-4E68-8432-234AA2387D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" y="848713"/>
            <a:ext cx="8729330" cy="410554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7336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499936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A950BD1-42B6-4B1F-B91D-9F1BDEC03E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54" y="1421017"/>
            <a:ext cx="8639322" cy="2601086"/>
          </a:xfrm>
          <a:prstGeom prst="rect">
            <a:avLst/>
          </a:prstGeom>
        </p:spPr>
      </p:pic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98DF04D8-CC40-420F-B84A-06249533EB47}"/>
              </a:ext>
            </a:extLst>
          </p:cNvPr>
          <p:cNvSpPr/>
          <p:nvPr/>
        </p:nvSpPr>
        <p:spPr>
          <a:xfrm>
            <a:off x="1057202" y="3850632"/>
            <a:ext cx="1875117" cy="541779"/>
          </a:xfrm>
          <a:prstGeom prst="wedgeRectCallout">
            <a:avLst>
              <a:gd name="adj1" fmla="val -31386"/>
              <a:gd name="adj2" fmla="val -7894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可輸入多筆</a:t>
            </a:r>
            <a:endParaRPr lang="en-US" altLang="zh-TW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國外上市情況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C6BB66-C7CD-4DF0-A344-AF5CEF665C08}"/>
              </a:ext>
            </a:extLst>
          </p:cNvPr>
          <p:cNvSpPr/>
          <p:nvPr/>
        </p:nvSpPr>
        <p:spPr>
          <a:xfrm>
            <a:off x="885604" y="2350588"/>
            <a:ext cx="437447" cy="294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1394092" y="281435"/>
            <a:ext cx="6738386" cy="6234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DCD4957-6634-46DA-B7D4-28075E8A8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37" y="1718013"/>
            <a:ext cx="8114588" cy="235351"/>
          </a:xfrm>
          <a:prstGeom prst="rect">
            <a:avLst/>
          </a:prstGeom>
        </p:spPr>
      </p:pic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8BF55B3C-C070-45C0-8D90-4573450A33E8}"/>
              </a:ext>
            </a:extLst>
          </p:cNvPr>
          <p:cNvSpPr/>
          <p:nvPr/>
        </p:nvSpPr>
        <p:spPr>
          <a:xfrm>
            <a:off x="1752600" y="892058"/>
            <a:ext cx="1875117" cy="528960"/>
          </a:xfrm>
          <a:prstGeom prst="wedgeRectCallout">
            <a:avLst>
              <a:gd name="adj1" fmla="val -69103"/>
              <a:gd name="adj2" fmla="val 203149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可輸入多筆資料</a:t>
            </a:r>
            <a:endParaRPr lang="en-US" altLang="zh-TW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國內已核准類似藥品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42C577E5-21DE-43CD-8150-90430DDDB8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937160"/>
            <a:ext cx="6793706" cy="2747772"/>
          </a:xfrm>
          <a:prstGeom prst="rect">
            <a:avLst/>
          </a:prstGeom>
        </p:spPr>
      </p:pic>
      <p:sp>
        <p:nvSpPr>
          <p:cNvPr id="22" name="語音泡泡: 矩形 21">
            <a:extLst>
              <a:ext uri="{FF2B5EF4-FFF2-40B4-BE49-F238E27FC236}">
                <a16:creationId xmlns:a16="http://schemas.microsoft.com/office/drawing/2014/main" id="{4CA1A0A6-3F0E-4EEE-89BB-2D1F34A2EF19}"/>
              </a:ext>
            </a:extLst>
          </p:cNvPr>
          <p:cNvSpPr/>
          <p:nvPr/>
        </p:nvSpPr>
        <p:spPr>
          <a:xfrm>
            <a:off x="6421871" y="3287720"/>
            <a:ext cx="1875117" cy="541779"/>
          </a:xfrm>
          <a:prstGeom prst="wedgeRectCallout">
            <a:avLst>
              <a:gd name="adj1" fmla="val -19647"/>
              <a:gd name="adj2" fmla="val -82403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輸入許可證字號點擊查詢後</a:t>
            </a:r>
            <a:endParaRPr lang="en-US" altLang="zh-TW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自動帶出下方欄位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5C092B-E043-48B7-AA1D-7DC647D1A1EA}"/>
              </a:ext>
            </a:extLst>
          </p:cNvPr>
          <p:cNvSpPr/>
          <p:nvPr/>
        </p:nvSpPr>
        <p:spPr>
          <a:xfrm>
            <a:off x="4409754" y="4119205"/>
            <a:ext cx="705275" cy="284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450A3573-6DF7-4A0C-8344-6717E9FAA3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24" y="879148"/>
            <a:ext cx="8639322" cy="354284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E61C19A-2FC4-4CCD-A6F8-11255017592D}"/>
              </a:ext>
            </a:extLst>
          </p:cNvPr>
          <p:cNvSpPr/>
          <p:nvPr/>
        </p:nvSpPr>
        <p:spPr>
          <a:xfrm>
            <a:off x="641291" y="2936093"/>
            <a:ext cx="312485" cy="199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E8F7E10D-57A0-4A08-9D8F-7A6FA78F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43" y="1161109"/>
            <a:ext cx="8201093" cy="24806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795ED45A-8BFB-4228-A7B4-6D91D5063D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205" y="1421016"/>
            <a:ext cx="6524504" cy="301745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20A111A1-7BB4-448E-BF05-5D421A9628C7}"/>
              </a:ext>
            </a:extLst>
          </p:cNvPr>
          <p:cNvSpPr/>
          <p:nvPr/>
        </p:nvSpPr>
        <p:spPr>
          <a:xfrm>
            <a:off x="4534970" y="3954196"/>
            <a:ext cx="753186" cy="296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016F9A36-388F-44F6-BE02-59F55EF756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4" y="904875"/>
            <a:ext cx="9009432" cy="3393727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262122C8-56D0-4054-A17F-1AECDCF22668}"/>
              </a:ext>
            </a:extLst>
          </p:cNvPr>
          <p:cNvSpPr/>
          <p:nvPr/>
        </p:nvSpPr>
        <p:spPr>
          <a:xfrm>
            <a:off x="211627" y="1796345"/>
            <a:ext cx="1861217" cy="225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FE24C43-4325-45FA-9631-C3B412BC214A}"/>
              </a:ext>
            </a:extLst>
          </p:cNvPr>
          <p:cNvSpPr/>
          <p:nvPr/>
        </p:nvSpPr>
        <p:spPr>
          <a:xfrm>
            <a:off x="204861" y="3170877"/>
            <a:ext cx="1717450" cy="225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語音泡泡: 矩形 36">
            <a:extLst>
              <a:ext uri="{FF2B5EF4-FFF2-40B4-BE49-F238E27FC236}">
                <a16:creationId xmlns:a16="http://schemas.microsoft.com/office/drawing/2014/main" id="{1C3B2202-C9A0-4B3F-B4D9-7D781B309E05}"/>
              </a:ext>
            </a:extLst>
          </p:cNvPr>
          <p:cNvSpPr/>
          <p:nvPr/>
        </p:nvSpPr>
        <p:spPr>
          <a:xfrm>
            <a:off x="1978205" y="2472163"/>
            <a:ext cx="1402948" cy="593296"/>
          </a:xfrm>
          <a:prstGeom prst="wedgeRectCallout">
            <a:avLst>
              <a:gd name="adj1" fmla="val -44346"/>
              <a:gd name="adj2" fmla="val -11635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勾選才表示確認過</a:t>
            </a:r>
            <a:r>
              <a:rPr lang="en-US" altLang="zh-TW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必填</a:t>
            </a:r>
            <a:r>
              <a:rPr lang="en-US" altLang="zh-TW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418A3684-7E4F-4792-9471-F8828E7FA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57" y="1244304"/>
            <a:ext cx="8368852" cy="207262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82628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6618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4" grpId="0" animBg="1"/>
      <p:bldP spid="22" grpId="0" animBg="1"/>
      <p:bldP spid="23" grpId="0" animBg="1"/>
      <p:bldP spid="25" grpId="0" animBg="1"/>
      <p:bldP spid="28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7E9A5B-71D3-446B-9101-D7F8989CE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43" y="1095375"/>
            <a:ext cx="8678513" cy="2788492"/>
          </a:xfrm>
          <a:prstGeom prst="rect">
            <a:avLst/>
          </a:prstGeom>
        </p:spPr>
      </p:pic>
      <p:sp>
        <p:nvSpPr>
          <p:cNvPr id="13" name="標題 2"/>
          <p:cNvSpPr txBox="1">
            <a:spLocks/>
          </p:cNvSpPr>
          <p:nvPr/>
        </p:nvSpPr>
        <p:spPr>
          <a:xfrm>
            <a:off x="1394092" y="177089"/>
            <a:ext cx="6738386" cy="7277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63D0368-FB51-476B-B34B-A506DA2A9F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83" y="1417131"/>
            <a:ext cx="8042317" cy="19849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A4C44D1-92AB-44D2-A030-F47CB55F83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862" y="1673060"/>
            <a:ext cx="5324773" cy="13586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46C89FC-7A78-4ED0-A2AC-201530B553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5" y="3602953"/>
            <a:ext cx="3787911" cy="10161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E3D848E-C593-4671-86D1-E30380EE81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213" y="3609400"/>
            <a:ext cx="3535786" cy="10102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8EFAF38-019A-40C1-AE23-E1D7F22EE541}"/>
              </a:ext>
            </a:extLst>
          </p:cNvPr>
          <p:cNvSpPr/>
          <p:nvPr/>
        </p:nvSpPr>
        <p:spPr>
          <a:xfrm>
            <a:off x="2533573" y="4064109"/>
            <a:ext cx="1108755" cy="182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5CA3203-112C-4522-9464-15166FD4F104}"/>
              </a:ext>
            </a:extLst>
          </p:cNvPr>
          <p:cNvSpPr/>
          <p:nvPr/>
        </p:nvSpPr>
        <p:spPr>
          <a:xfrm>
            <a:off x="7356635" y="4108808"/>
            <a:ext cx="969320" cy="172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6928FD14-ED7F-4E21-BA70-934F3952F8F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862" y="1673060"/>
            <a:ext cx="4947378" cy="19902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8FAD6AFE-9DA4-4299-8C83-9790B2567C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813" y="1673060"/>
            <a:ext cx="5097427" cy="23823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8EB1BF7-C1F8-41C2-8960-C53366DB13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7" y="1072177"/>
            <a:ext cx="9063772" cy="334558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BCF3212-13B1-4C1B-A540-91050BA17F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5" y="1395884"/>
            <a:ext cx="8560457" cy="211286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7002178" y="4829489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94397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 txBox="1">
            <a:spLocks/>
          </p:cNvSpPr>
          <p:nvPr/>
        </p:nvSpPr>
        <p:spPr>
          <a:xfrm>
            <a:off x="1560277" y="257205"/>
            <a:ext cx="6738386" cy="623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4232626-D856-4ED8-BBF6-A188E4FB7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880277"/>
            <a:ext cx="8345521" cy="4263223"/>
          </a:xfrm>
          <a:prstGeom prst="rect">
            <a:avLst/>
          </a:prstGeom>
        </p:spPr>
      </p:pic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D456C697-22E3-423C-9032-8B88407C5306}"/>
              </a:ext>
            </a:extLst>
          </p:cNvPr>
          <p:cNvSpPr/>
          <p:nvPr/>
        </p:nvSpPr>
        <p:spPr>
          <a:xfrm>
            <a:off x="2870200" y="2176800"/>
            <a:ext cx="1066800" cy="591800"/>
          </a:xfrm>
          <a:prstGeom prst="wedgeRectCallout">
            <a:avLst>
              <a:gd name="adj1" fmla="val -119124"/>
              <a:gd name="adj2" fmla="val -2470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選擇「是」</a:t>
            </a:r>
            <a:endParaRPr lang="en-US" altLang="zh-TW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即可顯示</a:t>
            </a:r>
            <a:endParaRPr lang="en-US" altLang="zh-TW" sz="11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新增欄位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2B68CCF-2161-40E0-AA9B-696922FAA4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08" y="759860"/>
            <a:ext cx="8644013" cy="438364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DC4FC2A-B8FC-43BF-B935-8ADA45058F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09" y="1096639"/>
            <a:ext cx="8864521" cy="2075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0FD9225-949E-46FD-96F6-B31B6FC8D7F9}"/>
              </a:ext>
            </a:extLst>
          </p:cNvPr>
          <p:cNvSpPr/>
          <p:nvPr/>
        </p:nvSpPr>
        <p:spPr>
          <a:xfrm>
            <a:off x="482600" y="1776891"/>
            <a:ext cx="7391400" cy="674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BDF7B8C-5B5C-41EE-93FB-2C026002D51E}"/>
              </a:ext>
            </a:extLst>
          </p:cNvPr>
          <p:cNvSpPr/>
          <p:nvPr/>
        </p:nvSpPr>
        <p:spPr>
          <a:xfrm>
            <a:off x="482600" y="2977465"/>
            <a:ext cx="7143980" cy="38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98F1AF4-BE67-48CB-B1D0-ACABD68A224F}"/>
              </a:ext>
            </a:extLst>
          </p:cNvPr>
          <p:cNvSpPr/>
          <p:nvPr/>
        </p:nvSpPr>
        <p:spPr>
          <a:xfrm>
            <a:off x="444636" y="4606312"/>
            <a:ext cx="7143980" cy="427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3998" y="4760215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6823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2">
            <a:extLst>
              <a:ext uri="{FF2B5EF4-FFF2-40B4-BE49-F238E27FC236}">
                <a16:creationId xmlns:a16="http://schemas.microsoft.com/office/drawing/2014/main" id="{755EC1BF-03EA-4C8A-91A7-CCEDFACF049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335831-E8F6-4467-99D1-D426BDB53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23" y="1016000"/>
            <a:ext cx="7362493" cy="407528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5FFB36-9305-441A-B7BE-FE178704D556}"/>
              </a:ext>
            </a:extLst>
          </p:cNvPr>
          <p:cNvSpPr/>
          <p:nvPr/>
        </p:nvSpPr>
        <p:spPr bwMode="auto">
          <a:xfrm>
            <a:off x="1590366" y="3058688"/>
            <a:ext cx="983499" cy="28720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6973756" y="4817445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24</a:t>
            </a:fld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8698C02-F6E8-40E4-8533-6749304048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808587"/>
            <a:ext cx="1296144" cy="2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7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2">
            <a:extLst>
              <a:ext uri="{FF2B5EF4-FFF2-40B4-BE49-F238E27FC236}">
                <a16:creationId xmlns:a16="http://schemas.microsoft.com/office/drawing/2014/main" id="{755EC1BF-03EA-4C8A-91A7-CCEDFACF049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837F9ABB-38E0-41B1-B1F6-B4D79F05D3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229" y="970336"/>
            <a:ext cx="6982690" cy="363681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DA0AE2B-4E98-49DD-9DB3-1C4227F2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34" y="4311759"/>
            <a:ext cx="4295775" cy="49530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6962283" y="4779845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882A7F3-E286-4890-A56F-FDC535AB86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229" y="2154093"/>
            <a:ext cx="4187506" cy="11260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93D35AC-75BD-4CB1-AC4D-B0B6663C50CD}"/>
              </a:ext>
            </a:extLst>
          </p:cNvPr>
          <p:cNvSpPr/>
          <p:nvPr/>
        </p:nvSpPr>
        <p:spPr bwMode="auto">
          <a:xfrm>
            <a:off x="1451159" y="2536471"/>
            <a:ext cx="1248633" cy="180623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8B673E-C691-4CC9-A843-30C696A49C10}"/>
              </a:ext>
            </a:extLst>
          </p:cNvPr>
          <p:cNvSpPr/>
          <p:nvPr/>
        </p:nvSpPr>
        <p:spPr bwMode="auto">
          <a:xfrm>
            <a:off x="1475656" y="2778773"/>
            <a:ext cx="1676114" cy="320699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BF63F1-3D63-4626-8883-387681E40433}"/>
              </a:ext>
            </a:extLst>
          </p:cNvPr>
          <p:cNvSpPr/>
          <p:nvPr/>
        </p:nvSpPr>
        <p:spPr bwMode="auto">
          <a:xfrm>
            <a:off x="3127273" y="2516572"/>
            <a:ext cx="1156695" cy="24230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23CDC2-B43B-4A4D-9FB0-60C18DE3BEE0}"/>
              </a:ext>
            </a:extLst>
          </p:cNvPr>
          <p:cNvSpPr/>
          <p:nvPr/>
        </p:nvSpPr>
        <p:spPr bwMode="auto">
          <a:xfrm>
            <a:off x="3203848" y="2758874"/>
            <a:ext cx="1248633" cy="320699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4D7EC5E-AD45-4748-81C1-E232AC0C03E4}"/>
              </a:ext>
            </a:extLst>
          </p:cNvPr>
          <p:cNvSpPr/>
          <p:nvPr/>
        </p:nvSpPr>
        <p:spPr bwMode="auto">
          <a:xfrm>
            <a:off x="4393352" y="2505631"/>
            <a:ext cx="1156695" cy="24230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74930112-ADCF-4553-911E-3D582DB9471E}"/>
              </a:ext>
            </a:extLst>
          </p:cNvPr>
          <p:cNvSpPr/>
          <p:nvPr/>
        </p:nvSpPr>
        <p:spPr>
          <a:xfrm>
            <a:off x="5778520" y="3017932"/>
            <a:ext cx="2897936" cy="705946"/>
          </a:xfrm>
          <a:prstGeom prst="wedgeRectCallout">
            <a:avLst>
              <a:gd name="adj1" fmla="val -93364"/>
              <a:gd name="adj2" fmla="val -66061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取得</a:t>
            </a:r>
            <a:r>
              <a:rPr lang="en-US" altLang="zh-TW" sz="16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eCTD</a:t>
            </a:r>
            <a:r>
              <a:rPr lang="zh-TW" altLang="en-US" sz="16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編號，</a:t>
            </a:r>
            <a:endParaRPr lang="en-US" altLang="zh-TW" sz="16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須於</a:t>
            </a:r>
            <a:r>
              <a:rPr lang="en-US" altLang="zh-TW" sz="16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60</a:t>
            </a:r>
            <a:r>
              <a:rPr lang="zh-TW" altLang="en-US" sz="16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天內提出申請</a:t>
            </a:r>
          </a:p>
        </p:txBody>
      </p:sp>
    </p:spTree>
    <p:extLst>
      <p:ext uri="{BB962C8B-B14F-4D97-AF65-F5344CB8AC3E}">
        <p14:creationId xmlns:p14="http://schemas.microsoft.com/office/powerpoint/2010/main" val="1886878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ED8FA2E-B84B-4726-ACAB-D3DFEE6407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619" y="823058"/>
            <a:ext cx="7709870" cy="41263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F66F388-13CF-4241-AB04-03DA61DC8D97}"/>
              </a:ext>
            </a:extLst>
          </p:cNvPr>
          <p:cNvSpPr/>
          <p:nvPr/>
        </p:nvSpPr>
        <p:spPr bwMode="auto">
          <a:xfrm>
            <a:off x="1486888" y="4524313"/>
            <a:ext cx="1230929" cy="329786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E3BCFB53-7869-4021-9BEC-F0C2EB3B2AD5}"/>
              </a:ext>
            </a:extLst>
          </p:cNvPr>
          <p:cNvSpPr/>
          <p:nvPr/>
        </p:nvSpPr>
        <p:spPr>
          <a:xfrm>
            <a:off x="53983" y="1923678"/>
            <a:ext cx="1432905" cy="2520280"/>
          </a:xfrm>
          <a:prstGeom prst="wedgeRectCallout">
            <a:avLst>
              <a:gd name="adj1" fmla="val 50181"/>
              <a:gd name="adj2" fmla="val 58023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</a:t>
            </a:r>
            <a:r>
              <a:rPr lang="zh-TW" altLang="en-US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元案件，</a:t>
            </a:r>
            <a:endParaRPr lang="en-US" altLang="zh-TW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無須繳費，</a:t>
            </a:r>
            <a:endParaRPr lang="en-US" altLang="zh-TW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故無法點選「繳費」鈕。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F3E2402-239A-4E99-A642-A03B0C06B81A}"/>
              </a:ext>
            </a:extLst>
          </p:cNvPr>
          <p:cNvSpPr/>
          <p:nvPr/>
        </p:nvSpPr>
        <p:spPr bwMode="auto">
          <a:xfrm>
            <a:off x="4494089" y="2721326"/>
            <a:ext cx="1432905" cy="570504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4C02B91-5DAB-489B-BB3B-0F5EA6981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564" y="1707654"/>
            <a:ext cx="4286235" cy="35500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C71EDBE-6BB1-4C77-94CA-D6EF7F7F9734}"/>
              </a:ext>
            </a:extLst>
          </p:cNvPr>
          <p:cNvSpPr/>
          <p:nvPr/>
        </p:nvSpPr>
        <p:spPr>
          <a:xfrm>
            <a:off x="5905098" y="3128533"/>
            <a:ext cx="2671433" cy="374670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選定繳費方式後無法變更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26</a:t>
            </a:fld>
            <a:endParaRPr lang="zh-TW" altLang="en-US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E14FB57-CA09-4468-9CA4-0C7B4CCAA5E3}"/>
              </a:ext>
            </a:extLst>
          </p:cNvPr>
          <p:cNvCxnSpPr>
            <a:cxnSpLocks/>
          </p:cNvCxnSpPr>
          <p:nvPr/>
        </p:nvCxnSpPr>
        <p:spPr>
          <a:xfrm flipV="1">
            <a:off x="2717817" y="4083918"/>
            <a:ext cx="1998199" cy="440396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7494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2">
            <a:extLst>
              <a:ext uri="{FF2B5EF4-FFF2-40B4-BE49-F238E27FC236}">
                <a16:creationId xmlns:a16="http://schemas.microsoft.com/office/drawing/2014/main" id="{755EC1BF-03EA-4C8A-91A7-CCEDFACF0493}"/>
              </a:ext>
            </a:extLst>
          </p:cNvPr>
          <p:cNvSpPr txBox="1">
            <a:spLocks/>
          </p:cNvSpPr>
          <p:nvPr/>
        </p:nvSpPr>
        <p:spPr>
          <a:xfrm>
            <a:off x="1482038" y="254593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8EDE371-F823-4587-B9EB-C156760929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366"/>
            <a:ext cx="9090970" cy="382084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7109928" y="4846321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E8A027-2555-4612-9F93-693F6683D2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124"/>
            <a:ext cx="9144000" cy="392732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EAD8526-F231-411E-9CCA-553D1538176D}"/>
              </a:ext>
            </a:extLst>
          </p:cNvPr>
          <p:cNvSpPr/>
          <p:nvPr/>
        </p:nvSpPr>
        <p:spPr bwMode="auto">
          <a:xfrm>
            <a:off x="2724003" y="4151560"/>
            <a:ext cx="744138" cy="245045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2BF622D-B670-4C40-826D-DCFA585869C9}"/>
              </a:ext>
            </a:extLst>
          </p:cNvPr>
          <p:cNvSpPr/>
          <p:nvPr/>
        </p:nvSpPr>
        <p:spPr bwMode="auto">
          <a:xfrm>
            <a:off x="2094388" y="4151560"/>
            <a:ext cx="581346" cy="221208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0" name="語音泡泡: 矩形 29">
            <a:extLst>
              <a:ext uri="{FF2B5EF4-FFF2-40B4-BE49-F238E27FC236}">
                <a16:creationId xmlns:a16="http://schemas.microsoft.com/office/drawing/2014/main" id="{4F049D35-41E4-44DA-9CB4-8DBE4C7AA3A0}"/>
              </a:ext>
            </a:extLst>
          </p:cNvPr>
          <p:cNvSpPr/>
          <p:nvPr/>
        </p:nvSpPr>
        <p:spPr>
          <a:xfrm>
            <a:off x="4067944" y="3219822"/>
            <a:ext cx="1864242" cy="540534"/>
          </a:xfrm>
          <a:prstGeom prst="wedgeRectCallout">
            <a:avLst>
              <a:gd name="adj1" fmla="val -75038"/>
              <a:gd name="adj2" fmla="val 115649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取得公文文號，須於</a:t>
            </a:r>
            <a:r>
              <a:rPr lang="en-US" altLang="zh-TW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30</a:t>
            </a:r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天內提出申請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C7ED800-32DE-453E-B31F-165BAA743AAC}"/>
              </a:ext>
            </a:extLst>
          </p:cNvPr>
          <p:cNvSpPr/>
          <p:nvPr/>
        </p:nvSpPr>
        <p:spPr bwMode="auto">
          <a:xfrm>
            <a:off x="1187624" y="4063951"/>
            <a:ext cx="400504" cy="221208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語音泡泡: 矩形 18">
            <a:extLst>
              <a:ext uri="{FF2B5EF4-FFF2-40B4-BE49-F238E27FC236}">
                <a16:creationId xmlns:a16="http://schemas.microsoft.com/office/drawing/2014/main" id="{347C2239-A47B-409C-9FF2-4E2A36285835}"/>
              </a:ext>
            </a:extLst>
          </p:cNvPr>
          <p:cNvSpPr/>
          <p:nvPr/>
        </p:nvSpPr>
        <p:spPr>
          <a:xfrm>
            <a:off x="1500297" y="2548136"/>
            <a:ext cx="1793578" cy="524324"/>
          </a:xfrm>
          <a:prstGeom prst="wedgeRectCallout">
            <a:avLst>
              <a:gd name="adj1" fmla="val -10624"/>
              <a:gd name="adj2" fmla="val 24890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取得</a:t>
            </a:r>
            <a:r>
              <a:rPr lang="en-US" altLang="zh-TW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eCTD</a:t>
            </a:r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編號，須於</a:t>
            </a:r>
            <a:r>
              <a:rPr lang="en-US" altLang="zh-TW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60</a:t>
            </a:r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天內提出申請</a:t>
            </a:r>
          </a:p>
        </p:txBody>
      </p:sp>
    </p:spTree>
    <p:extLst>
      <p:ext uri="{BB962C8B-B14F-4D97-AF65-F5344CB8AC3E}">
        <p14:creationId xmlns:p14="http://schemas.microsoft.com/office/powerpoint/2010/main" val="3781295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B76FC2E-6272-4C19-BAE4-10914768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2" y="665731"/>
            <a:ext cx="6772275" cy="1143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83C616-CF93-48B7-97EE-890FAF9B8790}"/>
              </a:ext>
            </a:extLst>
          </p:cNvPr>
          <p:cNvSpPr/>
          <p:nvPr/>
        </p:nvSpPr>
        <p:spPr bwMode="auto">
          <a:xfrm>
            <a:off x="9859108" y="3587113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6986946" y="472158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49CDE2F-36A7-46F2-9D7D-C9846679B2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58" y="1706815"/>
            <a:ext cx="4500563" cy="1314450"/>
          </a:xfrm>
          <a:prstGeom prst="rect">
            <a:avLst/>
          </a:prstGeom>
        </p:spPr>
      </p:pic>
      <p:sp>
        <p:nvSpPr>
          <p:cNvPr id="22" name="標題 1">
            <a:extLst>
              <a:ext uri="{FF2B5EF4-FFF2-40B4-BE49-F238E27FC236}">
                <a16:creationId xmlns:a16="http://schemas.microsoft.com/office/drawing/2014/main" id="{C4532CE4-1E88-42D2-BFF9-A28A774371D1}"/>
              </a:ext>
            </a:extLst>
          </p:cNvPr>
          <p:cNvSpPr txBox="1">
            <a:spLocks/>
          </p:cNvSpPr>
          <p:nvPr/>
        </p:nvSpPr>
        <p:spPr>
          <a:xfrm>
            <a:off x="423062" y="288006"/>
            <a:ext cx="8297876" cy="43204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7679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996633"/>
                </a:solidFill>
                <a:latin typeface="+mj-ea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kumimoji="1" lang="zh-TW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測試公文函及申請書製作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03EA715B-AA71-4B05-BEFD-FF0B68E175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800" y="870580"/>
            <a:ext cx="3875090" cy="280579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899F8C9-99D0-4115-A80F-78400E37E490}"/>
              </a:ext>
            </a:extLst>
          </p:cNvPr>
          <p:cNvSpPr/>
          <p:nvPr/>
        </p:nvSpPr>
        <p:spPr bwMode="auto">
          <a:xfrm>
            <a:off x="385522" y="1907653"/>
            <a:ext cx="958099" cy="32978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3AD76E99-D1E5-4AA9-8F26-832FD9C4EA87}"/>
              </a:ext>
            </a:extLst>
          </p:cNvPr>
          <p:cNvCxnSpPr>
            <a:cxnSpLocks/>
          </p:cNvCxnSpPr>
          <p:nvPr/>
        </p:nvCxnSpPr>
        <p:spPr>
          <a:xfrm>
            <a:off x="909483" y="2230581"/>
            <a:ext cx="617694" cy="48518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ADD98F7-7F58-492F-8C94-C5A4854C029D}"/>
              </a:ext>
            </a:extLst>
          </p:cNvPr>
          <p:cNvCxnSpPr>
            <a:stCxn id="23" idx="2"/>
          </p:cNvCxnSpPr>
          <p:nvPr/>
        </p:nvCxnSpPr>
        <p:spPr>
          <a:xfrm flipH="1">
            <a:off x="6522281" y="3676376"/>
            <a:ext cx="329065" cy="4673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35614D1-BBB6-4AD5-A76D-7527529F7776}"/>
              </a:ext>
            </a:extLst>
          </p:cNvPr>
          <p:cNvCxnSpPr/>
          <p:nvPr/>
        </p:nvCxnSpPr>
        <p:spPr>
          <a:xfrm>
            <a:off x="4702243" y="3451295"/>
            <a:ext cx="1460492" cy="6924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163DDE69-AA8A-4B01-8545-5D531644EF24}"/>
              </a:ext>
            </a:extLst>
          </p:cNvPr>
          <p:cNvSpPr/>
          <p:nvPr/>
        </p:nvSpPr>
        <p:spPr>
          <a:xfrm>
            <a:off x="5024173" y="4143752"/>
            <a:ext cx="3002872" cy="692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將函文及申請書合併後上傳</a:t>
            </a:r>
            <a:endParaRPr lang="en-US" altLang="zh-TW" sz="15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第一頁函文，第二頁申請書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781F1A-A0B6-4DBC-9F73-0DB6454840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201" y="3587113"/>
            <a:ext cx="548454" cy="1373799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AAD5C20-E1D0-466C-92CA-61133E445715}"/>
              </a:ext>
            </a:extLst>
          </p:cNvPr>
          <p:cNvCxnSpPr>
            <a:cxnSpLocks/>
          </p:cNvCxnSpPr>
          <p:nvPr/>
        </p:nvCxnSpPr>
        <p:spPr>
          <a:xfrm flipH="1" flipV="1">
            <a:off x="3708946" y="2237439"/>
            <a:ext cx="548453" cy="120890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ED0D93AA-D716-4762-83B3-747B74439F34}"/>
              </a:ext>
            </a:extLst>
          </p:cNvPr>
          <p:cNvSpPr/>
          <p:nvPr/>
        </p:nvSpPr>
        <p:spPr>
          <a:xfrm>
            <a:off x="4182317" y="3451294"/>
            <a:ext cx="596338" cy="154413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9166852-C131-413A-92A1-30BBF0D97F71}"/>
              </a:ext>
            </a:extLst>
          </p:cNvPr>
          <p:cNvSpPr/>
          <p:nvPr/>
        </p:nvSpPr>
        <p:spPr>
          <a:xfrm>
            <a:off x="3127912" y="1923677"/>
            <a:ext cx="581034" cy="31376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BA8984D5-62A6-4CE0-9F5C-1019D96CC97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454" y="1118828"/>
            <a:ext cx="3175066" cy="39066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493329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9011 0.0083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86027FE-86A0-4ABC-B099-DA61A91280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" y="1048850"/>
            <a:ext cx="7979379" cy="4075490"/>
          </a:xfrm>
          <a:prstGeom prst="rect">
            <a:avLst/>
          </a:prstGeom>
        </p:spPr>
      </p:pic>
      <p:sp>
        <p:nvSpPr>
          <p:cNvPr id="11" name="標題 2">
            <a:extLst>
              <a:ext uri="{FF2B5EF4-FFF2-40B4-BE49-F238E27FC236}">
                <a16:creationId xmlns:a16="http://schemas.microsoft.com/office/drawing/2014/main" id="{755EC1BF-03EA-4C8A-91A7-CCEDFACF049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D83C616-CF93-48B7-97EE-890FAF9B8790}"/>
              </a:ext>
            </a:extLst>
          </p:cNvPr>
          <p:cNvSpPr/>
          <p:nvPr/>
        </p:nvSpPr>
        <p:spPr bwMode="auto">
          <a:xfrm>
            <a:off x="9859108" y="3587113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C09C7D6-7F71-4D9B-B6C9-3B6671349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047" y="2672143"/>
            <a:ext cx="2860635" cy="237884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8F95EC1-3955-4B08-953C-C7911F4C8405}"/>
              </a:ext>
            </a:extLst>
          </p:cNvPr>
          <p:cNvSpPr/>
          <p:nvPr/>
        </p:nvSpPr>
        <p:spPr bwMode="auto">
          <a:xfrm>
            <a:off x="7771282" y="4778522"/>
            <a:ext cx="454740" cy="222569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07A4A19-95C3-4A63-8D9E-39E68776A259}"/>
              </a:ext>
            </a:extLst>
          </p:cNvPr>
          <p:cNvSpPr/>
          <p:nvPr/>
        </p:nvSpPr>
        <p:spPr bwMode="auto">
          <a:xfrm>
            <a:off x="5839373" y="2709041"/>
            <a:ext cx="2860635" cy="232186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語音泡泡: 矩形 16">
            <a:extLst>
              <a:ext uri="{FF2B5EF4-FFF2-40B4-BE49-F238E27FC236}">
                <a16:creationId xmlns:a16="http://schemas.microsoft.com/office/drawing/2014/main" id="{A6A1DC7E-4E41-4EA5-9F0F-5714A958B12F}"/>
              </a:ext>
            </a:extLst>
          </p:cNvPr>
          <p:cNvSpPr/>
          <p:nvPr/>
        </p:nvSpPr>
        <p:spPr>
          <a:xfrm>
            <a:off x="2020985" y="2571750"/>
            <a:ext cx="2860634" cy="417700"/>
          </a:xfrm>
          <a:prstGeom prst="wedgeRectCallout">
            <a:avLst>
              <a:gd name="adj1" fmla="val -34083"/>
              <a:gd name="adj2" fmla="val 28248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選擇「</a:t>
            </a:r>
            <a:r>
              <a:rPr lang="en-US" altLang="zh-TW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Express</a:t>
            </a:r>
            <a:r>
              <a:rPr lang="zh-TW" altLang="en-US" sz="11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檔案上傳」或「光碟送件」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1232B69D-4DF6-493D-8EDA-B907E055A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846" y="1810577"/>
            <a:ext cx="3303753" cy="2486891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5857C5A1-8221-4899-AFC4-FC59D777A86C}"/>
              </a:ext>
            </a:extLst>
          </p:cNvPr>
          <p:cNvSpPr/>
          <p:nvPr/>
        </p:nvSpPr>
        <p:spPr>
          <a:xfrm>
            <a:off x="5856672" y="990010"/>
            <a:ext cx="2555662" cy="587975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/>
              <a:t>eCTD</a:t>
            </a:r>
            <a:r>
              <a:rPr lang="zh-TW" altLang="zh-TW" dirty="0"/>
              <a:t>檔案應符合</a:t>
            </a:r>
            <a:r>
              <a:rPr lang="en-US" altLang="zh-TW" dirty="0"/>
              <a:t>TFDA</a:t>
            </a:r>
            <a:r>
              <a:rPr lang="zh-TW" altLang="zh-TW" dirty="0"/>
              <a:t>所公告之格式</a:t>
            </a:r>
            <a:endPara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67459BB-BF31-4AD9-9F7E-5E85F44E3D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426" y="3929116"/>
            <a:ext cx="1563372" cy="33106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820457B-A12B-48B8-B285-AEE1D56BB4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472" y="3974299"/>
            <a:ext cx="1041447" cy="24033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B4EDF31-42AD-44AA-98CB-8DD7760234A0}"/>
              </a:ext>
            </a:extLst>
          </p:cNvPr>
          <p:cNvSpPr/>
          <p:nvPr/>
        </p:nvSpPr>
        <p:spPr bwMode="auto">
          <a:xfrm>
            <a:off x="3152052" y="3931050"/>
            <a:ext cx="339828" cy="329133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6BDD5A1-C1DF-474D-A0C0-2A651FE8856F}"/>
              </a:ext>
            </a:extLst>
          </p:cNvPr>
          <p:cNvSpPr/>
          <p:nvPr/>
        </p:nvSpPr>
        <p:spPr bwMode="auto">
          <a:xfrm>
            <a:off x="3583760" y="3922099"/>
            <a:ext cx="567785" cy="32913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6986946" y="472158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29</a:t>
            </a:fld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19ACF24-0E55-4239-A99E-FF486B5D93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1" y="3891608"/>
            <a:ext cx="8844712" cy="80989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05AA7EC-7A23-4181-8605-EDC15EC93CAC}"/>
              </a:ext>
            </a:extLst>
          </p:cNvPr>
          <p:cNvSpPr/>
          <p:nvPr/>
        </p:nvSpPr>
        <p:spPr>
          <a:xfrm>
            <a:off x="3103280" y="4443958"/>
            <a:ext cx="1595667" cy="220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1584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5" grpId="0" animBg="1"/>
      <p:bldP spid="2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3</a:t>
            </a:fld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8143"/>
            <a:ext cx="9144000" cy="2822269"/>
          </a:xfrm>
          <a:prstGeom prst="rect">
            <a:avLst/>
          </a:prstGeom>
        </p:spPr>
      </p:pic>
      <p:sp>
        <p:nvSpPr>
          <p:cNvPr id="5" name="文字版面配置區 1"/>
          <p:cNvSpPr txBox="1">
            <a:spLocks/>
          </p:cNvSpPr>
          <p:nvPr/>
        </p:nvSpPr>
        <p:spPr>
          <a:xfrm>
            <a:off x="4875203" y="2291338"/>
            <a:ext cx="3875097" cy="473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01 </a:t>
            </a:r>
            <a:r>
              <a:rPr lang="zh-TW" altLang="en-US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測試範圍</a:t>
            </a:r>
            <a:endParaRPr lang="zh-TW" altLang="en-US" b="1" kern="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94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30</a:t>
            </a:fld>
            <a:endParaRPr lang="zh-TW" altLang="en-US" sz="12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54FF77-6098-4DAD-8144-A123A282C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0538"/>
            <a:ext cx="6732821" cy="5143500"/>
          </a:xfrm>
          <a:prstGeom prst="rect">
            <a:avLst/>
          </a:prstGeom>
        </p:spPr>
      </p:pic>
      <p:sp>
        <p:nvSpPr>
          <p:cNvPr id="9" name="標題 2">
            <a:extLst>
              <a:ext uri="{FF2B5EF4-FFF2-40B4-BE49-F238E27FC236}">
                <a16:creationId xmlns:a16="http://schemas.microsoft.com/office/drawing/2014/main" id="{C5DACAC4-B123-407A-A910-ABEB301F7F17}"/>
              </a:ext>
            </a:extLst>
          </p:cNvPr>
          <p:cNvSpPr txBox="1">
            <a:spLocks/>
          </p:cNvSpPr>
          <p:nvPr/>
        </p:nvSpPr>
        <p:spPr>
          <a:xfrm>
            <a:off x="3259186" y="73384"/>
            <a:ext cx="5825021" cy="6582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324662-B559-4F02-8016-858205D27782}"/>
              </a:ext>
            </a:extLst>
          </p:cNvPr>
          <p:cNvSpPr/>
          <p:nvPr/>
        </p:nvSpPr>
        <p:spPr>
          <a:xfrm>
            <a:off x="643621" y="3900909"/>
            <a:ext cx="5577704" cy="1052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000"/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137092BF-B91F-4916-83E9-AB940476DB2F}"/>
              </a:ext>
            </a:extLst>
          </p:cNvPr>
          <p:cNvSpPr/>
          <p:nvPr/>
        </p:nvSpPr>
        <p:spPr>
          <a:xfrm>
            <a:off x="4139952" y="2164927"/>
            <a:ext cx="4729788" cy="1023523"/>
          </a:xfrm>
          <a:prstGeom prst="wedgeRectCallout">
            <a:avLst>
              <a:gd name="adj1" fmla="val -56753"/>
              <a:gd name="adj2" fmla="val 11813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送件前務必確認內容無誤。</a:t>
            </a:r>
            <a:endParaRPr lang="en-US" altLang="zh-TW" sz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送件後系統自動將「申請書」、「類別表」、「基本資料表」</a:t>
            </a:r>
            <a:endParaRPr lang="en-US" altLang="zh-TW" sz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轉入公文系統。</a:t>
            </a:r>
            <a:endParaRPr lang="en-US" altLang="zh-TW" sz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7B4EE66-2841-4182-907D-ABF0426891A0}"/>
              </a:ext>
            </a:extLst>
          </p:cNvPr>
          <p:cNvGrpSpPr/>
          <p:nvPr/>
        </p:nvGrpSpPr>
        <p:grpSpPr>
          <a:xfrm>
            <a:off x="528341" y="3290082"/>
            <a:ext cx="7644059" cy="1663775"/>
            <a:chOff x="2210306" y="4438766"/>
            <a:chExt cx="10192078" cy="2218367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23F16471-D42E-4CAB-AFD8-C3239C77A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306" y="5788397"/>
              <a:ext cx="6835961" cy="868736"/>
            </a:xfrm>
            <a:prstGeom prst="rect">
              <a:avLst/>
            </a:prstGeom>
          </p:spPr>
        </p:pic>
        <p:sp>
          <p:nvSpPr>
            <p:cNvPr id="14" name="語音泡泡: 矩形 13">
              <a:extLst>
                <a:ext uri="{FF2B5EF4-FFF2-40B4-BE49-F238E27FC236}">
                  <a16:creationId xmlns:a16="http://schemas.microsoft.com/office/drawing/2014/main" id="{2B9B6BBD-4C56-43D9-81B1-0C371CC1BA30}"/>
                </a:ext>
              </a:extLst>
            </p:cNvPr>
            <p:cNvSpPr/>
            <p:nvPr/>
          </p:nvSpPr>
          <p:spPr>
            <a:xfrm>
              <a:off x="9788128" y="4438766"/>
              <a:ext cx="2614256" cy="1001816"/>
            </a:xfrm>
            <a:prstGeom prst="wedgeRectCallout">
              <a:avLst>
                <a:gd name="adj1" fmla="val -145727"/>
                <a:gd name="adj2" fmla="val 85991"/>
              </a:avLst>
            </a:prstGeom>
            <a:solidFill>
              <a:srgbClr val="BBEFDD">
                <a:lumMod val="60000"/>
                <a:lumOff val="40000"/>
              </a:srgbClr>
            </a:solidFill>
            <a:ln w="28575" cap="flat" cmpd="sng" algn="ctr">
              <a:solidFill>
                <a:srgbClr val="BBEFDD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51435" tIns="25718" rIns="51435" bIns="25718" rtlCol="0" anchor="ctr"/>
            <a:lstStyle/>
            <a:p>
              <a:pPr algn="ctr" defTabSz="685800">
                <a:defRPr/>
              </a:pPr>
              <a:r>
                <a:rPr lang="zh-TW" altLang="en-US" sz="1350" b="1" kern="0" dirty="0">
                  <a:solidFill>
                    <a:srgbClr val="444444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若為</a:t>
              </a:r>
              <a:r>
                <a:rPr lang="en-US" altLang="zh-TW" sz="1350" b="1" kern="0" dirty="0">
                  <a:solidFill>
                    <a:srgbClr val="444444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5</a:t>
              </a:r>
              <a:r>
                <a:rPr lang="zh-TW" altLang="en-US" sz="1350" b="1" kern="0" dirty="0">
                  <a:solidFill>
                    <a:srgbClr val="444444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月</a:t>
              </a:r>
              <a:r>
                <a:rPr lang="en-US" altLang="zh-TW" sz="1350" b="1" kern="0" dirty="0">
                  <a:solidFill>
                    <a:srgbClr val="444444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7</a:t>
              </a:r>
              <a:r>
                <a:rPr lang="zh-TW" altLang="en-US" sz="1350" b="1" kern="0" dirty="0">
                  <a:solidFill>
                    <a:srgbClr val="444444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日後參與測試，將調整使用憑證類型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4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</a:t>
            </a:r>
            <a:r>
              <a:rPr lang="zh-TW" altLang="en-US" dirty="0"/>
              <a:t>政府憑證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219" y="956622"/>
            <a:ext cx="6864173" cy="363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AFA7CB-65AE-4404-B262-39DBDEB90785}"/>
              </a:ext>
            </a:extLst>
          </p:cNvPr>
          <p:cNvSpPr/>
          <p:nvPr/>
        </p:nvSpPr>
        <p:spPr bwMode="auto">
          <a:xfrm>
            <a:off x="2986268" y="4178461"/>
            <a:ext cx="4629874" cy="529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送件後，系統將對於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eCTD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資料夾進行驗證。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77" y="800944"/>
            <a:ext cx="8813911" cy="327302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0738802-8118-4D68-A74E-49DAECDBE63D}"/>
              </a:ext>
            </a:extLst>
          </p:cNvPr>
          <p:cNvSpPr/>
          <p:nvPr/>
        </p:nvSpPr>
        <p:spPr bwMode="auto">
          <a:xfrm>
            <a:off x="1402305" y="2571750"/>
            <a:ext cx="7418167" cy="150221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215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258001" y="121357"/>
            <a:ext cx="6738386" cy="511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送件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新藥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查驗登記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驗證報告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8D3FD2-021B-4829-9F3A-F41AE5ED48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9777"/>
            <a:ext cx="4784202" cy="434466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11835FE-C7F9-41C5-BE4A-1D91A6BE2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51" y="2084293"/>
            <a:ext cx="4224759" cy="2472685"/>
          </a:xfrm>
          <a:prstGeom prst="rect">
            <a:avLst/>
          </a:prstGeom>
        </p:spPr>
      </p:pic>
      <p:graphicFrame>
        <p:nvGraphicFramePr>
          <p:cNvPr id="10" name="物件 9">
            <a:extLst>
              <a:ext uri="{FF2B5EF4-FFF2-40B4-BE49-F238E27FC236}">
                <a16:creationId xmlns:a16="http://schemas.microsoft.com/office/drawing/2014/main" id="{97A3B0BA-2E0A-4A37-9D47-EDDA3169D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9125" y="905923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43039" imgH="343039" progId="Unknown">
                  <p:embed/>
                </p:oleObj>
              </mc:Choice>
              <mc:Fallback>
                <p:oleObj r:id="rId4" imgW="343039" imgH="343039" progId="Unknown">
                  <p:embed/>
                  <p:pic>
                    <p:nvPicPr>
                      <p:cNvPr id="10" name="物件 9">
                        <a:extLst>
                          <a:ext uri="{FF2B5EF4-FFF2-40B4-BE49-F238E27FC236}">
                            <a16:creationId xmlns:a16="http://schemas.microsoft.com/office/drawing/2014/main" id="{97A3B0BA-2E0A-4A37-9D47-EDDA3169D4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125" y="905923"/>
                        <a:ext cx="342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>
            <a:extLst>
              <a:ext uri="{FF2B5EF4-FFF2-40B4-BE49-F238E27FC236}">
                <a16:creationId xmlns:a16="http://schemas.microsoft.com/office/drawing/2014/main" id="{EA165BE5-034A-47EC-A835-F5519FC909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1735" y="1229951"/>
          <a:ext cx="3587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0159" imgH="190426" progId="">
                  <p:embed/>
                </p:oleObj>
              </mc:Choice>
              <mc:Fallback>
                <p:oleObj r:id="rId6" imgW="200159" imgH="190426" progId="">
                  <p:embed/>
                  <p:pic>
                    <p:nvPicPr>
                      <p:cNvPr id="11" name="物件 10">
                        <a:extLst>
                          <a:ext uri="{FF2B5EF4-FFF2-40B4-BE49-F238E27FC236}">
                            <a16:creationId xmlns:a16="http://schemas.microsoft.com/office/drawing/2014/main" id="{EA165BE5-034A-47EC-A835-F5519FC90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735" y="1229951"/>
                        <a:ext cx="3587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E15C6653-3644-4415-AA9A-3667D5410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1736" y="1823409"/>
          <a:ext cx="32385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23981" imgH="323981" progId="Unknown">
                  <p:embed/>
                </p:oleObj>
              </mc:Choice>
              <mc:Fallback>
                <p:oleObj r:id="rId8" imgW="323981" imgH="323981" progId="Unknown">
                  <p:embed/>
                  <p:pic>
                    <p:nvPicPr>
                      <p:cNvPr id="12" name="物件 11">
                        <a:extLst>
                          <a:ext uri="{FF2B5EF4-FFF2-40B4-BE49-F238E27FC236}">
                            <a16:creationId xmlns:a16="http://schemas.microsoft.com/office/drawing/2014/main" id="{E15C6653-3644-4415-AA9A-3667D5410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736" y="1823409"/>
                        <a:ext cx="323850" cy="32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4A9E6AD-5A21-4AF8-9A72-2B432CE5A047}"/>
              </a:ext>
            </a:extLst>
          </p:cNvPr>
          <p:cNvSpPr/>
          <p:nvPr/>
        </p:nvSpPr>
        <p:spPr bwMode="auto">
          <a:xfrm>
            <a:off x="5196948" y="951809"/>
            <a:ext cx="2534856" cy="2511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itchFamily="18" charset="0"/>
                <a:ea typeface="標楷體" pitchFamily="65" charset="-120"/>
              </a:rPr>
              <a:t>Valid</a:t>
            </a:r>
            <a:r>
              <a:rPr kumimoji="1" lang="zh-TW" altLang="en-US" dirty="0">
                <a:latin typeface="Times New Roman" pitchFamily="18" charset="0"/>
                <a:ea typeface="標楷體" pitchFamily="65" charset="-120"/>
              </a:rPr>
              <a:t>：通過驗證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3AE0E2A-77AE-47E7-B137-0CA2E61E1F2D}"/>
              </a:ext>
            </a:extLst>
          </p:cNvPr>
          <p:cNvSpPr/>
          <p:nvPr/>
        </p:nvSpPr>
        <p:spPr bwMode="auto">
          <a:xfrm>
            <a:off x="5451676" y="1065696"/>
            <a:ext cx="1736202" cy="6589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A02684-6F5E-4F9B-BFAD-C8991AD65248}"/>
              </a:ext>
            </a:extLst>
          </p:cNvPr>
          <p:cNvSpPr/>
          <p:nvPr/>
        </p:nvSpPr>
        <p:spPr bwMode="auto">
          <a:xfrm>
            <a:off x="5195430" y="1262537"/>
            <a:ext cx="3723034" cy="6166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itchFamily="18" charset="0"/>
                <a:ea typeface="標楷體" pitchFamily="65" charset="-120"/>
              </a:rPr>
              <a:t>Valid</a:t>
            </a:r>
            <a:r>
              <a:rPr kumimoji="1"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1" lang="en-US" altLang="zh-TW" dirty="0">
                <a:latin typeface="Times New Roman" pitchFamily="18" charset="0"/>
                <a:ea typeface="標楷體" pitchFamily="65" charset="-120"/>
              </a:rPr>
              <a:t>with minor Issues</a:t>
            </a:r>
            <a:r>
              <a:rPr kumimoji="1" lang="zh-TW" altLang="en-US" dirty="0">
                <a:latin typeface="Times New Roman" pitchFamily="18" charset="0"/>
                <a:ea typeface="標楷體" pitchFamily="65" charset="-120"/>
              </a:rPr>
              <a:t>：通過驗證，</a:t>
            </a:r>
            <a:br>
              <a:rPr kumimoji="1" lang="en-US" altLang="zh-TW" dirty="0">
                <a:latin typeface="Times New Roman" pitchFamily="18" charset="0"/>
                <a:ea typeface="標楷體" pitchFamily="65" charset="-120"/>
              </a:rPr>
            </a:br>
            <a:r>
              <a:rPr kumimoji="1" lang="zh-TW" altLang="en-US" dirty="0">
                <a:latin typeface="Times New Roman" pitchFamily="18" charset="0"/>
                <a:ea typeface="標楷體" pitchFamily="65" charset="-120"/>
              </a:rPr>
              <a:t> 但有次要缺失</a:t>
            </a:r>
            <a:endParaRPr kumimoji="1"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CAFCC2B-7F66-4305-819E-BF2AE1D267FD}"/>
              </a:ext>
            </a:extLst>
          </p:cNvPr>
          <p:cNvSpPr/>
          <p:nvPr/>
        </p:nvSpPr>
        <p:spPr bwMode="auto">
          <a:xfrm>
            <a:off x="5160509" y="1879145"/>
            <a:ext cx="2534856" cy="2511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itchFamily="18" charset="0"/>
                <a:ea typeface="標楷體" pitchFamily="65" charset="-120"/>
              </a:rPr>
              <a:t>Invalid</a:t>
            </a:r>
            <a:r>
              <a:rPr kumimoji="1" lang="zh-TW" altLang="en-US" dirty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未</a:t>
            </a:r>
            <a:r>
              <a:rPr kumimoji="1" lang="zh-TW" altLang="en-US" dirty="0">
                <a:latin typeface="Times New Roman" pitchFamily="18" charset="0"/>
                <a:ea typeface="標楷體" pitchFamily="65" charset="-120"/>
              </a:rPr>
              <a:t>通過驗證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6D56A88-F1E6-47FD-A7AE-AD98468C3D3F}"/>
              </a:ext>
            </a:extLst>
          </p:cNvPr>
          <p:cNvSpPr/>
          <p:nvPr/>
        </p:nvSpPr>
        <p:spPr bwMode="auto">
          <a:xfrm>
            <a:off x="6873118" y="2731548"/>
            <a:ext cx="798653" cy="439838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範本</a:t>
            </a:r>
            <a:endParaRPr kumimoji="1" lang="zh-TW" altLang="en-US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41F949E-4003-45CC-A60F-DB0501C753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329" y="3252959"/>
            <a:ext cx="2659908" cy="22526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22B6795-CFE3-44A1-B2B4-140E217CF2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239" y="3320958"/>
            <a:ext cx="4255196" cy="1783482"/>
          </a:xfrm>
          <a:prstGeom prst="rect">
            <a:avLst/>
          </a:prstGeom>
        </p:spPr>
      </p:pic>
      <p:sp>
        <p:nvSpPr>
          <p:cNvPr id="20" name="投影片編號版面配置區 1">
            <a:extLst>
              <a:ext uri="{FF2B5EF4-FFF2-40B4-BE49-F238E27FC236}">
                <a16:creationId xmlns:a16="http://schemas.microsoft.com/office/drawing/2014/main" id="{81DA93FB-FFFF-4306-9D01-B3C2DA92B05A}"/>
              </a:ext>
            </a:extLst>
          </p:cNvPr>
          <p:cNvSpPr txBox="1">
            <a:spLocks/>
          </p:cNvSpPr>
          <p:nvPr/>
        </p:nvSpPr>
        <p:spPr>
          <a:xfrm>
            <a:off x="6861064" y="476705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6C1CAE02-D713-49A2-9A31-F3060F388B2C}" type="slidenum">
              <a:rPr lang="zh-TW" altLang="en-US"/>
              <a:pPr/>
              <a:t>33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3943D2-2F0F-4128-82EC-2A70CADC29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6" y="779417"/>
            <a:ext cx="1197549" cy="28741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D7EF7333-736D-4CE2-962F-DA0CFF7E66A2}"/>
              </a:ext>
            </a:extLst>
          </p:cNvPr>
          <p:cNvSpPr/>
          <p:nvPr/>
        </p:nvSpPr>
        <p:spPr>
          <a:xfrm>
            <a:off x="1145198" y="3640140"/>
            <a:ext cx="3639005" cy="878446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zh-TW" sz="2200" b="1" dirty="0"/>
              <a:t>驗證失敗需重新上傳</a:t>
            </a:r>
            <a:r>
              <a:rPr lang="en-US" altLang="zh-TW" sz="2200" b="1" dirty="0"/>
              <a:t>(</a:t>
            </a:r>
            <a:r>
              <a:rPr lang="zh-TW" altLang="zh-TW" sz="2200" b="1" dirty="0"/>
              <a:t>補件</a:t>
            </a:r>
            <a:r>
              <a:rPr lang="en-US" altLang="zh-TW" sz="2200" b="1" dirty="0"/>
              <a:t>)</a:t>
            </a:r>
            <a:endParaRPr lang="zh-TW" altLang="en-US" sz="22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2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962350" y="12078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2731456-BA95-4723-8ED3-2976DF0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" y="774237"/>
            <a:ext cx="4952802" cy="271938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40A6237-0DC8-4D5F-A7F1-060C8CC4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111" y="1213687"/>
            <a:ext cx="4943475" cy="32004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D4ED8AE-C3F4-452C-A2AF-B5F631841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765" y="1213687"/>
            <a:ext cx="5051708" cy="32004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F069C5E-2C18-4736-A28A-9ABB9BB2C1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18" y="1409045"/>
            <a:ext cx="2685815" cy="271938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B3B461F-5025-46CD-818C-24EBE0AB64F2}"/>
              </a:ext>
            </a:extLst>
          </p:cNvPr>
          <p:cNvSpPr/>
          <p:nvPr/>
        </p:nvSpPr>
        <p:spPr bwMode="auto">
          <a:xfrm>
            <a:off x="3929330" y="2226233"/>
            <a:ext cx="2330488" cy="268662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6EF8E7C-9F4D-4A60-8BA4-D2AA7969CBE6}"/>
              </a:ext>
            </a:extLst>
          </p:cNvPr>
          <p:cNvSpPr/>
          <p:nvPr/>
        </p:nvSpPr>
        <p:spPr bwMode="auto">
          <a:xfrm>
            <a:off x="7374402" y="3326745"/>
            <a:ext cx="736600" cy="20320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D9017CD9-3CFD-47C6-AA04-740CA9374882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 flipV="1">
            <a:off x="6181122" y="2532995"/>
            <a:ext cx="1193280" cy="8953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FFC04D7-910B-4213-B36D-E762C233C3FC}"/>
              </a:ext>
            </a:extLst>
          </p:cNvPr>
          <p:cNvSpPr/>
          <p:nvPr/>
        </p:nvSpPr>
        <p:spPr bwMode="auto">
          <a:xfrm>
            <a:off x="3929330" y="1790045"/>
            <a:ext cx="825500" cy="3175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04EF77BD-06B2-4AD0-B04D-5DC33D5466A2}"/>
              </a:ext>
            </a:extLst>
          </p:cNvPr>
          <p:cNvSpPr/>
          <p:nvPr/>
        </p:nvSpPr>
        <p:spPr>
          <a:xfrm>
            <a:off x="4974099" y="575695"/>
            <a:ext cx="3136903" cy="731750"/>
          </a:xfrm>
          <a:prstGeom prst="wedgeRectCallout">
            <a:avLst>
              <a:gd name="adj1" fmla="val -54115"/>
              <a:gd name="adj2" fmla="val 13424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TW" altLang="en-US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填入自行訂定之藥品代號、藥品名稱或其他可代表該申請案藥品之名稱</a:t>
            </a:r>
            <a:endParaRPr lang="en-US" altLang="zh-TW" sz="1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AB70ED5-0407-4FD2-90C4-0F67EF0AA23D}"/>
              </a:ext>
            </a:extLst>
          </p:cNvPr>
          <p:cNvSpPr/>
          <p:nvPr/>
        </p:nvSpPr>
        <p:spPr bwMode="auto">
          <a:xfrm>
            <a:off x="3896157" y="2565863"/>
            <a:ext cx="1581435" cy="16071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A754F56E-3547-4B1E-8B77-C470F8531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725" y="3347104"/>
            <a:ext cx="3476625" cy="170497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A0E157C-D785-4E65-878C-00152694CC22}"/>
              </a:ext>
            </a:extLst>
          </p:cNvPr>
          <p:cNvSpPr/>
          <p:nvPr/>
        </p:nvSpPr>
        <p:spPr bwMode="auto">
          <a:xfrm>
            <a:off x="3499225" y="3326745"/>
            <a:ext cx="3476625" cy="1814234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6" name="語音泡泡: 矩形 25">
            <a:extLst>
              <a:ext uri="{FF2B5EF4-FFF2-40B4-BE49-F238E27FC236}">
                <a16:creationId xmlns:a16="http://schemas.microsoft.com/office/drawing/2014/main" id="{0BFC062C-301E-4CEA-814A-071877853252}"/>
              </a:ext>
            </a:extLst>
          </p:cNvPr>
          <p:cNvSpPr/>
          <p:nvPr/>
        </p:nvSpPr>
        <p:spPr>
          <a:xfrm>
            <a:off x="706016" y="4045141"/>
            <a:ext cx="1689475" cy="484650"/>
          </a:xfrm>
          <a:prstGeom prst="wedgeRectCallout">
            <a:avLst>
              <a:gd name="adj1" fmla="val 139074"/>
              <a:gd name="adj2" fmla="val -31232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TW" altLang="en-US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第一次建檔需勾選</a:t>
            </a:r>
            <a:endParaRPr lang="en-US" altLang="zh-TW" sz="1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850" y="4769639"/>
            <a:ext cx="2057400" cy="274637"/>
          </a:xfrm>
        </p:spPr>
        <p:txBody>
          <a:bodyPr/>
          <a:lstStyle/>
          <a:p>
            <a:fld id="{6C1CAE02-D713-49A2-9A31-F3060F388B2C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7644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14" grpId="0" animBg="1"/>
      <p:bldP spid="23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C7C4EDB-9A7F-434B-9D89-478497097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88" y="688517"/>
            <a:ext cx="5999299" cy="4390637"/>
          </a:xfrm>
          <a:prstGeom prst="rect">
            <a:avLst/>
          </a:prstGeom>
        </p:spPr>
      </p:pic>
      <p:sp>
        <p:nvSpPr>
          <p:cNvPr id="4" name="標題 2">
            <a:extLst>
              <a:ext uri="{FF2B5EF4-FFF2-40B4-BE49-F238E27FC236}">
                <a16:creationId xmlns:a16="http://schemas.microsoft.com/office/drawing/2014/main" id="{3F6F45CB-8A37-4809-AEB2-DF99949A610F}"/>
              </a:ext>
            </a:extLst>
          </p:cNvPr>
          <p:cNvSpPr txBox="1">
            <a:spLocks/>
          </p:cNvSpPr>
          <p:nvPr/>
        </p:nvSpPr>
        <p:spPr>
          <a:xfrm>
            <a:off x="1663502" y="109965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D8B790D-36B4-46F5-89E7-AFA078F11F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939" y="1086230"/>
            <a:ext cx="3105141" cy="12924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93F5769-48B4-42AA-8AAD-9F288650D5A3}"/>
              </a:ext>
            </a:extLst>
          </p:cNvPr>
          <p:cNvSpPr/>
          <p:nvPr/>
        </p:nvSpPr>
        <p:spPr bwMode="auto">
          <a:xfrm>
            <a:off x="212888" y="2133912"/>
            <a:ext cx="137160" cy="12192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A12B9B4-1F24-4F3E-B36C-49F4DBCADB92}"/>
              </a:ext>
            </a:extLst>
          </p:cNvPr>
          <p:cNvSpPr/>
          <p:nvPr/>
        </p:nvSpPr>
        <p:spPr bwMode="auto">
          <a:xfrm>
            <a:off x="5331065" y="1086229"/>
            <a:ext cx="2895236" cy="1292495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1575B2-FBB3-444F-AE01-295EB8A7C529}"/>
              </a:ext>
            </a:extLst>
          </p:cNvPr>
          <p:cNvSpPr/>
          <p:nvPr/>
        </p:nvSpPr>
        <p:spPr bwMode="auto">
          <a:xfrm>
            <a:off x="5589460" y="1426240"/>
            <a:ext cx="137160" cy="12192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703BC30-F8A8-43BC-96D0-BA2CBF59C5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77" y="1086229"/>
            <a:ext cx="2933915" cy="138392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9EBBE6B-9A1B-46E0-A4D6-62DF8D34A7C5}"/>
              </a:ext>
            </a:extLst>
          </p:cNvPr>
          <p:cNvSpPr/>
          <p:nvPr/>
        </p:nvSpPr>
        <p:spPr bwMode="auto">
          <a:xfrm>
            <a:off x="5334577" y="1062909"/>
            <a:ext cx="2944705" cy="1402273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14F468-4972-497C-8849-A7526C41D7C3}"/>
              </a:ext>
            </a:extLst>
          </p:cNvPr>
          <p:cNvSpPr/>
          <p:nvPr/>
        </p:nvSpPr>
        <p:spPr bwMode="auto">
          <a:xfrm>
            <a:off x="5815843" y="1594177"/>
            <a:ext cx="137160" cy="12192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F3BAEAC-E048-43DD-B90C-43605E1F38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939" y="1050209"/>
            <a:ext cx="3482758" cy="392974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C28EBCD-2958-4135-BB1E-63811D31C610}"/>
              </a:ext>
            </a:extLst>
          </p:cNvPr>
          <p:cNvSpPr/>
          <p:nvPr/>
        </p:nvSpPr>
        <p:spPr bwMode="auto">
          <a:xfrm>
            <a:off x="5331065" y="1057940"/>
            <a:ext cx="3460632" cy="3975857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3497" y="4665070"/>
            <a:ext cx="2057400" cy="274637"/>
          </a:xfrm>
        </p:spPr>
        <p:txBody>
          <a:bodyPr/>
          <a:lstStyle/>
          <a:p>
            <a:fld id="{6C1CAE02-D713-49A2-9A31-F3060F388B2C}" type="slidenum">
              <a:rPr lang="zh-TW" altLang="en-US" smtClean="0"/>
              <a:t>35</a:t>
            </a:fld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A38D01-D505-41B2-A99B-2AD3C1FFDA71}"/>
              </a:ext>
            </a:extLst>
          </p:cNvPr>
          <p:cNvSpPr/>
          <p:nvPr/>
        </p:nvSpPr>
        <p:spPr bwMode="auto">
          <a:xfrm>
            <a:off x="3401593" y="1859052"/>
            <a:ext cx="1707122" cy="793560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「？」處即有資訊需填寫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09566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5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477346" y="95754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50D20F1-60FB-4406-AF23-6708A25BED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06824"/>
            <a:ext cx="4961390" cy="433667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7F336F0-AD76-45AA-8C59-6197B5A3D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244" y="1712498"/>
            <a:ext cx="2101273" cy="13038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7F36DD7-E69B-4EAD-8DBD-18C49A367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39" y="3168368"/>
            <a:ext cx="1994043" cy="61470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2370BED-705C-44BC-B40C-213FD7E6A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244" y="3168368"/>
            <a:ext cx="1914525" cy="8858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C130C97-A7DA-4E8E-8465-D6A8580A960A}"/>
              </a:ext>
            </a:extLst>
          </p:cNvPr>
          <p:cNvSpPr/>
          <p:nvPr/>
        </p:nvSpPr>
        <p:spPr bwMode="auto">
          <a:xfrm>
            <a:off x="750277" y="3141785"/>
            <a:ext cx="1031630" cy="43375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746A519-19AA-44B0-99ED-2079916B4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794" y="1710795"/>
            <a:ext cx="2186722" cy="88650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3DFE688-DEBA-4B99-BABA-AC70113D060D}"/>
              </a:ext>
            </a:extLst>
          </p:cNvPr>
          <p:cNvSpPr/>
          <p:nvPr/>
        </p:nvSpPr>
        <p:spPr bwMode="auto">
          <a:xfrm>
            <a:off x="4726467" y="1629479"/>
            <a:ext cx="4088050" cy="138688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CC96C1-0A0A-4D21-AA1A-EDF4706B39AA}"/>
              </a:ext>
            </a:extLst>
          </p:cNvPr>
          <p:cNvSpPr/>
          <p:nvPr/>
        </p:nvSpPr>
        <p:spPr bwMode="auto">
          <a:xfrm>
            <a:off x="750277" y="4336677"/>
            <a:ext cx="902677" cy="27049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614B8-8F45-4584-A667-5CFB8CF9B73E}"/>
              </a:ext>
            </a:extLst>
          </p:cNvPr>
          <p:cNvSpPr/>
          <p:nvPr/>
        </p:nvSpPr>
        <p:spPr bwMode="auto">
          <a:xfrm>
            <a:off x="4775794" y="3156645"/>
            <a:ext cx="3987793" cy="100156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2516" y="4711129"/>
            <a:ext cx="2057400" cy="274637"/>
          </a:xfrm>
        </p:spPr>
        <p:txBody>
          <a:bodyPr/>
          <a:lstStyle/>
          <a:p>
            <a:fld id="{6C1CAE02-D713-49A2-9A31-F3060F388B2C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56899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24618" y="8708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6FCBC3-8CC5-4EA4-B445-3BCBDB6840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8" y="806824"/>
            <a:ext cx="4961390" cy="43366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B0E1B96-BAB7-43F9-BCB7-99E76D5A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77" y="637613"/>
            <a:ext cx="2486025" cy="16192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77626CE-BC46-4652-82E9-0C687047F72E}"/>
              </a:ext>
            </a:extLst>
          </p:cNvPr>
          <p:cNvSpPr/>
          <p:nvPr/>
        </p:nvSpPr>
        <p:spPr bwMode="auto">
          <a:xfrm>
            <a:off x="4024814" y="990971"/>
            <a:ext cx="761675" cy="180622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301484-40C0-4C63-9301-A097BBCDD9CA}"/>
              </a:ext>
            </a:extLst>
          </p:cNvPr>
          <p:cNvSpPr/>
          <p:nvPr/>
        </p:nvSpPr>
        <p:spPr bwMode="auto">
          <a:xfrm>
            <a:off x="5357683" y="625421"/>
            <a:ext cx="2486025" cy="161925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7FB9417-6E16-4A79-9A87-D9AE19D22B27}"/>
              </a:ext>
            </a:extLst>
          </p:cNvPr>
          <p:cNvSpPr/>
          <p:nvPr/>
        </p:nvSpPr>
        <p:spPr bwMode="auto">
          <a:xfrm>
            <a:off x="5871890" y="1883990"/>
            <a:ext cx="2997765" cy="143550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DF935C6-1C59-4A79-A3B1-04F61F2EB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33" y="3123279"/>
            <a:ext cx="2101273" cy="130386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9D3FCF-AEF9-4DDF-8BE2-87EA174EC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78" y="3171517"/>
            <a:ext cx="2186722" cy="88650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F9F246A-69B6-409D-B477-7CEDB498A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150" y="3242398"/>
            <a:ext cx="4895850" cy="155257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F9884EA-36EE-4F40-A100-1A4362CB5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4079" y="1937965"/>
            <a:ext cx="2914094" cy="1375834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9843AA0C-00D0-445A-9119-77B32350FEB5}"/>
              </a:ext>
            </a:extLst>
          </p:cNvPr>
          <p:cNvSpPr/>
          <p:nvPr/>
        </p:nvSpPr>
        <p:spPr bwMode="auto">
          <a:xfrm>
            <a:off x="7118607" y="2715528"/>
            <a:ext cx="440267" cy="4618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6E893D6D-B106-4A35-89E2-583EB5EB3984}"/>
              </a:ext>
            </a:extLst>
          </p:cNvPr>
          <p:cNvSpPr/>
          <p:nvPr/>
        </p:nvSpPr>
        <p:spPr bwMode="auto">
          <a:xfrm>
            <a:off x="7937429" y="2738506"/>
            <a:ext cx="440267" cy="4618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DBE4BE4-8612-465A-BCEF-E4C98DF71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675" y="3259510"/>
            <a:ext cx="4876800" cy="158115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9995" y="4809348"/>
            <a:ext cx="2057400" cy="274637"/>
          </a:xfrm>
        </p:spPr>
        <p:txBody>
          <a:bodyPr/>
          <a:lstStyle/>
          <a:p>
            <a:fld id="{6C1CAE02-D713-49A2-9A31-F3060F388B2C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3767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8037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製備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0B5421-612C-406A-9F59-65391F5D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783"/>
            <a:ext cx="4010025" cy="34385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EF843D5-8D52-4174-AE11-9661EFB8B577}"/>
              </a:ext>
            </a:extLst>
          </p:cNvPr>
          <p:cNvSpPr/>
          <p:nvPr/>
        </p:nvSpPr>
        <p:spPr bwMode="auto">
          <a:xfrm>
            <a:off x="1298222" y="1672166"/>
            <a:ext cx="914400" cy="180623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3709A7-872F-4158-BC1E-FE2C340A2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41" y="1680031"/>
            <a:ext cx="2838450" cy="24384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1DD0BA8-185E-49F4-B087-5AC9A7044438}"/>
              </a:ext>
            </a:extLst>
          </p:cNvPr>
          <p:cNvSpPr/>
          <p:nvPr/>
        </p:nvSpPr>
        <p:spPr bwMode="auto">
          <a:xfrm>
            <a:off x="1512426" y="1852789"/>
            <a:ext cx="1262171" cy="180623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7B7AD90-12DC-4D2D-9A0E-9E8F0BC42B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291" y="2108580"/>
            <a:ext cx="1636251" cy="102370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4C554E7-0E4B-4A10-8A5C-3F97C71D2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072" y="551566"/>
            <a:ext cx="4867275" cy="22288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456A8C8-E2AD-4585-B8C9-C739C107A4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17" y="3762573"/>
            <a:ext cx="3366603" cy="132023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997D0D8-6937-4A13-902F-8A84CA6C5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313" y="1562100"/>
            <a:ext cx="3943350" cy="100965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F3CC53C-B32C-4B43-8ABD-4B62EB5AD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2495" y="1576721"/>
            <a:ext cx="3895725" cy="117157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666C73B-3711-44A1-9C3D-7B1C7CF3F9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159" y="1570483"/>
            <a:ext cx="3933825" cy="193357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678A7CC-7794-4B23-9778-7691FB9178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8888" y="1577278"/>
            <a:ext cx="3886200" cy="34099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920A581-75F8-40D1-9902-3BCCF578EC37}"/>
              </a:ext>
            </a:extLst>
          </p:cNvPr>
          <p:cNvSpPr/>
          <p:nvPr/>
        </p:nvSpPr>
        <p:spPr bwMode="auto">
          <a:xfrm>
            <a:off x="912191" y="3689549"/>
            <a:ext cx="3403128" cy="140758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316002F-9B2E-4CEA-BE1A-69B668391250}"/>
              </a:ext>
            </a:extLst>
          </p:cNvPr>
          <p:cNvSpPr/>
          <p:nvPr/>
        </p:nvSpPr>
        <p:spPr bwMode="auto">
          <a:xfrm>
            <a:off x="4888888" y="2413456"/>
            <a:ext cx="3860777" cy="268367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8A7A0E6-A4DC-47F1-B65D-71937DF17F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1922" y="1562100"/>
            <a:ext cx="3914775" cy="26289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ABF9900-3CE8-4441-A159-AB9C8A3349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1072" y="592144"/>
            <a:ext cx="5027053" cy="359498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625" y="4808172"/>
            <a:ext cx="2057400" cy="274637"/>
          </a:xfrm>
        </p:spPr>
        <p:txBody>
          <a:bodyPr/>
          <a:lstStyle/>
          <a:p>
            <a:fld id="{6C1CAE02-D713-49A2-9A31-F3060F388B2C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9752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A75863-A627-46D3-9FBF-A217AC5CA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24"/>
            <a:ext cx="6734175" cy="35433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0685AEB-25FF-49AA-A897-DFF225E2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793376"/>
            <a:ext cx="4857750" cy="34861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21CE6B-BAFB-4592-A2D6-9ADDB29B7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924" y="1815726"/>
            <a:ext cx="3952875" cy="1143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0A8F593-7F10-40C1-826B-D13EB86FB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1850"/>
            <a:ext cx="4610100" cy="38290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CA88CFE-7F8A-4842-AAB3-C948BF7D56C0}"/>
              </a:ext>
            </a:extLst>
          </p:cNvPr>
          <p:cNvSpPr/>
          <p:nvPr/>
        </p:nvSpPr>
        <p:spPr bwMode="auto">
          <a:xfrm>
            <a:off x="1231899" y="2032000"/>
            <a:ext cx="1336789" cy="26670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DCCA7811-443C-4CA9-B886-415A4528D6FE}"/>
              </a:ext>
            </a:extLst>
          </p:cNvPr>
          <p:cNvSpPr/>
          <p:nvPr/>
        </p:nvSpPr>
        <p:spPr>
          <a:xfrm>
            <a:off x="4125537" y="3797300"/>
            <a:ext cx="2046663" cy="885675"/>
          </a:xfrm>
          <a:prstGeom prst="wedgeRectCallout">
            <a:avLst>
              <a:gd name="adj1" fmla="val -88145"/>
              <a:gd name="adj2" fmla="val -11730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TW" altLang="en-US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可鍵入多筆資料，故「？」符號不會消失。</a:t>
            </a:r>
            <a:endParaRPr lang="en-US" altLang="zh-TW" sz="1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D34CDF-FE0C-45CF-AD23-B981DBCB77C9}"/>
              </a:ext>
            </a:extLst>
          </p:cNvPr>
          <p:cNvSpPr/>
          <p:nvPr/>
        </p:nvSpPr>
        <p:spPr bwMode="auto">
          <a:xfrm>
            <a:off x="1231899" y="2746374"/>
            <a:ext cx="2120901" cy="690246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3399" y="4801720"/>
            <a:ext cx="2057400" cy="274637"/>
          </a:xfrm>
        </p:spPr>
        <p:txBody>
          <a:bodyPr/>
          <a:lstStyle/>
          <a:p>
            <a:fld id="{6C1CAE02-D713-49A2-9A31-F3060F388B2C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62689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80918" y="4818750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333BFD6-EC45-4BBE-B043-D6C0CC19B760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1546492" y="295035"/>
            <a:ext cx="6738386" cy="5768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>
              <a:buNone/>
            </a:pPr>
            <a:endParaRPr lang="zh-TW" altLang="en-US" kern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標題 2">
            <a:extLst>
              <a:ext uri="{FF2B5EF4-FFF2-40B4-BE49-F238E27FC236}">
                <a16:creationId xmlns:a16="http://schemas.microsoft.com/office/drawing/2014/main" id="{F90B717E-D54D-4477-A41D-CCB6AF73A3EC}"/>
              </a:ext>
            </a:extLst>
          </p:cNvPr>
          <p:cNvSpPr txBox="1">
            <a:spLocks/>
          </p:cNvSpPr>
          <p:nvPr/>
        </p:nvSpPr>
        <p:spPr>
          <a:xfrm>
            <a:off x="4389580" y="330879"/>
            <a:ext cx="2171288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dirty="0">
                <a:cs typeface="Times New Roman" panose="02020603050405020304" pitchFamily="18" charset="0"/>
              </a:rPr>
              <a:t>測試範圍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62108335-C3B8-4E40-84E5-2119664F4F4B}"/>
              </a:ext>
            </a:extLst>
          </p:cNvPr>
          <p:cNvGrpSpPr/>
          <p:nvPr/>
        </p:nvGrpSpPr>
        <p:grpSpPr>
          <a:xfrm>
            <a:off x="1142521" y="50906"/>
            <a:ext cx="6171759" cy="4896276"/>
            <a:chOff x="3195977" y="919044"/>
            <a:chExt cx="7090960" cy="570928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0601EE8-C3B4-4442-80BE-8FFAC4474F19}"/>
                </a:ext>
              </a:extLst>
            </p:cNvPr>
            <p:cNvSpPr/>
            <p:nvPr/>
          </p:nvSpPr>
          <p:spPr>
            <a:xfrm>
              <a:off x="3195977" y="2250651"/>
              <a:ext cx="6822842" cy="375960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</a:t>
              </a:r>
              <a:endPara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料</a:t>
              </a:r>
              <a:endPara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準</a:t>
              </a:r>
              <a:endPara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備</a:t>
              </a:r>
              <a:endPara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6BB350B-407B-4E19-91A0-AC7031052C70}"/>
                </a:ext>
              </a:extLst>
            </p:cNvPr>
            <p:cNvSpPr/>
            <p:nvPr/>
          </p:nvSpPr>
          <p:spPr>
            <a:xfrm>
              <a:off x="4533099" y="1337451"/>
              <a:ext cx="1760124" cy="3007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登入</a:t>
              </a:r>
              <a:r>
                <a:rPr lang="en-US" altLang="zh-TW" sz="1200" dirty="0" err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ExPRESS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4121687-A034-4EC0-A1A7-67BE2BBED6C5}"/>
                </a:ext>
              </a:extLst>
            </p:cNvPr>
            <p:cNvSpPr/>
            <p:nvPr/>
          </p:nvSpPr>
          <p:spPr>
            <a:xfrm>
              <a:off x="4835401" y="1790355"/>
              <a:ext cx="1139284" cy="3007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選擇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eCTD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A1050F1-BCC3-4F24-A7C6-334CB6D8917E}"/>
                </a:ext>
              </a:extLst>
            </p:cNvPr>
            <p:cNvSpPr/>
            <p:nvPr/>
          </p:nvSpPr>
          <p:spPr>
            <a:xfrm>
              <a:off x="8437775" y="3278481"/>
              <a:ext cx="1347821" cy="4554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手動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eCTD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取號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FDE917C-EB04-4BBD-B161-832D0F2F9F2D}"/>
                </a:ext>
              </a:extLst>
            </p:cNvPr>
            <p:cNvSpPr/>
            <p:nvPr/>
          </p:nvSpPr>
          <p:spPr>
            <a:xfrm>
              <a:off x="7914613" y="3805324"/>
              <a:ext cx="1046326" cy="3845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eCTD</a:t>
              </a:r>
            </a:p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完成打包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D512548-65CD-4464-AB87-3E1036970E56}"/>
                </a:ext>
              </a:extLst>
            </p:cNvPr>
            <p:cNvSpPr/>
            <p:nvPr/>
          </p:nvSpPr>
          <p:spPr>
            <a:xfrm>
              <a:off x="4046947" y="4792443"/>
              <a:ext cx="2328231" cy="37238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手動按「預計取得公文文號」</a:t>
              </a:r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7E2FA6D0-A4CA-4E2A-AE1D-0279C81EF92C}"/>
                </a:ext>
              </a:extLst>
            </p:cNvPr>
            <p:cNvCxnSpPr>
              <a:cxnSpLocks/>
            </p:cNvCxnSpPr>
            <p:nvPr/>
          </p:nvCxnSpPr>
          <p:spPr>
            <a:xfrm>
              <a:off x="5413161" y="1180387"/>
              <a:ext cx="0" cy="1481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6107451C-8513-44E5-A758-27D41E407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3575" y="2107060"/>
              <a:ext cx="98" cy="216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4558F7BD-4DB8-40B8-8868-56EB8241157E}"/>
                </a:ext>
              </a:extLst>
            </p:cNvPr>
            <p:cNvSpPr txBox="1"/>
            <p:nvPr/>
          </p:nvSpPr>
          <p:spPr>
            <a:xfrm>
              <a:off x="4426666" y="919044"/>
              <a:ext cx="2226918" cy="35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查驗登記申請</a:t>
              </a:r>
              <a:r>
                <a:rPr lang="en-US" altLang="zh-TW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(eCTD)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1EF7DCC4-48F8-4541-85D0-5A14E432106F}"/>
                </a:ext>
              </a:extLst>
            </p:cNvPr>
            <p:cNvSpPr txBox="1"/>
            <p:nvPr/>
          </p:nvSpPr>
          <p:spPr>
            <a:xfrm>
              <a:off x="8544854" y="2631094"/>
              <a:ext cx="352025" cy="32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是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8B979A07-E55B-4823-8430-364398A877DD}"/>
                </a:ext>
              </a:extLst>
            </p:cNvPr>
            <p:cNvSpPr txBox="1"/>
            <p:nvPr/>
          </p:nvSpPr>
          <p:spPr>
            <a:xfrm>
              <a:off x="7262751" y="3571173"/>
              <a:ext cx="352025" cy="32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否</a:t>
              </a:r>
            </a:p>
          </p:txBody>
        </p: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F59FE03B-BE97-479C-A7B9-ABDBBD246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5043" y="2634566"/>
              <a:ext cx="8533" cy="34320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A1C4F244-B1CB-4DFE-BEC0-CE8BF6D927BC}"/>
                </a:ext>
              </a:extLst>
            </p:cNvPr>
            <p:cNvCxnSpPr/>
            <p:nvPr/>
          </p:nvCxnSpPr>
          <p:spPr>
            <a:xfrm>
              <a:off x="5413673" y="3278483"/>
              <a:ext cx="6551" cy="39371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D214323B-3643-4232-846F-D532FE53762B}"/>
                </a:ext>
              </a:extLst>
            </p:cNvPr>
            <p:cNvCxnSpPr/>
            <p:nvPr/>
          </p:nvCxnSpPr>
          <p:spPr>
            <a:xfrm>
              <a:off x="5413673" y="3980346"/>
              <a:ext cx="0" cy="258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AED785D7-5022-423D-BFF5-1D919CAFB6F0}"/>
                </a:ext>
              </a:extLst>
            </p:cNvPr>
            <p:cNvCxnSpPr/>
            <p:nvPr/>
          </p:nvCxnSpPr>
          <p:spPr>
            <a:xfrm>
              <a:off x="5413673" y="4530528"/>
              <a:ext cx="0" cy="258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2286A2B3-396A-429C-94A5-C10AA63ECC7F}"/>
                </a:ext>
              </a:extLst>
            </p:cNvPr>
            <p:cNvCxnSpPr/>
            <p:nvPr/>
          </p:nvCxnSpPr>
          <p:spPr>
            <a:xfrm>
              <a:off x="5413673" y="5115906"/>
              <a:ext cx="0" cy="48804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弧形接點 162">
              <a:extLst>
                <a:ext uri="{FF2B5EF4-FFF2-40B4-BE49-F238E27FC236}">
                  <a16:creationId xmlns:a16="http://schemas.microsoft.com/office/drawing/2014/main" id="{60A133EF-78DC-4555-ACB3-C9E4D4032A92}"/>
                </a:ext>
              </a:extLst>
            </p:cNvPr>
            <p:cNvCxnSpPr>
              <a:stCxn id="57" idx="1"/>
              <a:endCxn id="56" idx="1"/>
            </p:cNvCxnSpPr>
            <p:nvPr/>
          </p:nvCxnSpPr>
          <p:spPr>
            <a:xfrm rot="10800000" flipV="1">
              <a:off x="4533708" y="3822556"/>
              <a:ext cx="10348" cy="558321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弧形接點 169">
              <a:extLst>
                <a:ext uri="{FF2B5EF4-FFF2-40B4-BE49-F238E27FC236}">
                  <a16:creationId xmlns:a16="http://schemas.microsoft.com/office/drawing/2014/main" id="{C2D3D7CC-88B5-4B88-A314-9D6FAEE0D4FB}"/>
                </a:ext>
              </a:extLst>
            </p:cNvPr>
            <p:cNvCxnSpPr>
              <a:cxnSpLocks/>
              <a:stCxn id="32" idx="3"/>
              <a:endCxn id="66" idx="3"/>
            </p:cNvCxnSpPr>
            <p:nvPr/>
          </p:nvCxnSpPr>
          <p:spPr>
            <a:xfrm flipH="1">
              <a:off x="6293832" y="4978638"/>
              <a:ext cx="81346" cy="783101"/>
            </a:xfrm>
            <a:prstGeom prst="curvedConnector3">
              <a:avLst>
                <a:gd name="adj1" fmla="val -3228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4C40A2B0-2BAF-4D25-A2E2-E70EF75EC97B}"/>
                </a:ext>
              </a:extLst>
            </p:cNvPr>
            <p:cNvSpPr txBox="1"/>
            <p:nvPr/>
          </p:nvSpPr>
          <p:spPr>
            <a:xfrm>
              <a:off x="3578728" y="3774498"/>
              <a:ext cx="890604" cy="4665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14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天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553A5D77-6281-43B0-AA90-512593F72B5A}"/>
                </a:ext>
              </a:extLst>
            </p:cNvPr>
            <p:cNvSpPr txBox="1"/>
            <p:nvPr/>
          </p:nvSpPr>
          <p:spPr>
            <a:xfrm>
              <a:off x="6391636" y="5117931"/>
              <a:ext cx="834511" cy="4306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天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01F9145-5970-45AF-B786-0EEB63FC3C27}"/>
                </a:ext>
              </a:extLst>
            </p:cNvPr>
            <p:cNvSpPr/>
            <p:nvPr/>
          </p:nvSpPr>
          <p:spPr>
            <a:xfrm>
              <a:off x="4533708" y="6138813"/>
              <a:ext cx="1760124" cy="3007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正式立案</a:t>
              </a:r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90ADF433-76FB-4F86-8849-AFF4716E0542}"/>
                </a:ext>
              </a:extLst>
            </p:cNvPr>
            <p:cNvCxnSpPr/>
            <p:nvPr/>
          </p:nvCxnSpPr>
          <p:spPr>
            <a:xfrm>
              <a:off x="5413673" y="5912095"/>
              <a:ext cx="0" cy="258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5F518B37-B605-4092-BB78-92DF98142D1F}"/>
                </a:ext>
              </a:extLst>
            </p:cNvPr>
            <p:cNvCxnSpPr/>
            <p:nvPr/>
          </p:nvCxnSpPr>
          <p:spPr>
            <a:xfrm>
              <a:off x="6117625" y="5908379"/>
              <a:ext cx="0" cy="2656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弧形接點 182">
              <a:extLst>
                <a:ext uri="{FF2B5EF4-FFF2-40B4-BE49-F238E27FC236}">
                  <a16:creationId xmlns:a16="http://schemas.microsoft.com/office/drawing/2014/main" id="{F7B60BDF-00D2-471F-BC19-27B2300401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7372" y="3544149"/>
              <a:ext cx="3491765" cy="2255513"/>
            </a:xfrm>
            <a:prstGeom prst="curvedConnector3">
              <a:avLst>
                <a:gd name="adj1" fmla="val -75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CE1DFEB3-E60B-4A29-9965-1A2C5544E7B9}"/>
                </a:ext>
              </a:extLst>
            </p:cNvPr>
            <p:cNvSpPr txBox="1"/>
            <p:nvPr/>
          </p:nvSpPr>
          <p:spPr>
            <a:xfrm>
              <a:off x="9369325" y="4560144"/>
              <a:ext cx="551137" cy="8254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60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天</a:t>
              </a:r>
            </a:p>
          </p:txBody>
        </p:sp>
        <p:sp>
          <p:nvSpPr>
            <p:cNvPr id="52" name="流程圖: 決策 51">
              <a:extLst>
                <a:ext uri="{FF2B5EF4-FFF2-40B4-BE49-F238E27FC236}">
                  <a16:creationId xmlns:a16="http://schemas.microsoft.com/office/drawing/2014/main" id="{40123A96-EE03-4659-BE4D-B24CEB595CD0}"/>
                </a:ext>
              </a:extLst>
            </p:cNvPr>
            <p:cNvSpPr/>
            <p:nvPr/>
          </p:nvSpPr>
          <p:spPr>
            <a:xfrm>
              <a:off x="6849962" y="2524670"/>
              <a:ext cx="1480085" cy="870888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是否為新案</a:t>
              </a:r>
            </a:p>
          </p:txBody>
        </p:sp>
        <p:cxnSp>
          <p:nvCxnSpPr>
            <p:cNvPr id="53" name="肘形接點 82">
              <a:extLst>
                <a:ext uri="{FF2B5EF4-FFF2-40B4-BE49-F238E27FC236}">
                  <a16:creationId xmlns:a16="http://schemas.microsoft.com/office/drawing/2014/main" id="{D44CAFC1-8CC8-4E71-864F-65528A78EF6B}"/>
                </a:ext>
              </a:extLst>
            </p:cNvPr>
            <p:cNvCxnSpPr>
              <a:cxnSpLocks/>
              <a:stCxn id="52" idx="2"/>
              <a:endCxn id="31" idx="1"/>
            </p:cNvCxnSpPr>
            <p:nvPr/>
          </p:nvCxnSpPr>
          <p:spPr>
            <a:xfrm rot="16200000" flipH="1">
              <a:off x="7451283" y="3534278"/>
              <a:ext cx="602051" cy="324608"/>
            </a:xfrm>
            <a:prstGeom prst="bentConnector2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肘形接點 88">
              <a:extLst>
                <a:ext uri="{FF2B5EF4-FFF2-40B4-BE49-F238E27FC236}">
                  <a16:creationId xmlns:a16="http://schemas.microsoft.com/office/drawing/2014/main" id="{1758AB48-7AE7-4284-9216-3A71506C5FEA}"/>
                </a:ext>
              </a:extLst>
            </p:cNvPr>
            <p:cNvCxnSpPr>
              <a:cxnSpLocks/>
              <a:stCxn id="52" idx="3"/>
              <a:endCxn id="29" idx="0"/>
            </p:cNvCxnSpPr>
            <p:nvPr/>
          </p:nvCxnSpPr>
          <p:spPr>
            <a:xfrm>
              <a:off x="8330047" y="2960114"/>
              <a:ext cx="781639" cy="318367"/>
            </a:xfrm>
            <a:prstGeom prst="bentConnector2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肘形接點 91">
              <a:extLst>
                <a:ext uri="{FF2B5EF4-FFF2-40B4-BE49-F238E27FC236}">
                  <a16:creationId xmlns:a16="http://schemas.microsoft.com/office/drawing/2014/main" id="{4AE79F46-D85A-48FD-B9B9-078EDF96DC2F}"/>
                </a:ext>
              </a:extLst>
            </p:cNvPr>
            <p:cNvCxnSpPr>
              <a:cxnSpLocks/>
              <a:stCxn id="29" idx="2"/>
              <a:endCxn id="31" idx="3"/>
            </p:cNvCxnSpPr>
            <p:nvPr/>
          </p:nvCxnSpPr>
          <p:spPr>
            <a:xfrm rot="5400000">
              <a:off x="8904494" y="3790417"/>
              <a:ext cx="263638" cy="150747"/>
            </a:xfrm>
            <a:prstGeom prst="bentConnector2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27E3029C-BB36-4823-8E79-2FF89EDA479F}"/>
                </a:ext>
              </a:extLst>
            </p:cNvPr>
            <p:cNvSpPr/>
            <p:nvPr/>
          </p:nvSpPr>
          <p:spPr>
            <a:xfrm>
              <a:off x="4533708" y="4230519"/>
              <a:ext cx="1760124" cy="3007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確認繳費</a:t>
              </a:r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569F7C0-FB3B-45D3-AA3D-7178D71A7B62}"/>
                </a:ext>
              </a:extLst>
            </p:cNvPr>
            <p:cNvSpPr/>
            <p:nvPr/>
          </p:nvSpPr>
          <p:spPr>
            <a:xfrm>
              <a:off x="4533708" y="3672198"/>
              <a:ext cx="1760124" cy="3007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手動取得繳費帳號</a:t>
              </a:r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1724E0C-FDFE-436C-97CA-980868E350E4}"/>
                </a:ext>
              </a:extLst>
            </p:cNvPr>
            <p:cNvSpPr/>
            <p:nvPr/>
          </p:nvSpPr>
          <p:spPr>
            <a:xfrm>
              <a:off x="4524981" y="2333852"/>
              <a:ext cx="1760124" cy="3007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登打必填資料</a:t>
              </a:r>
            </a:p>
          </p:txBody>
        </p: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C0B9FCE6-89F4-4978-B3D7-BCAC776818B3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6293638" y="3128126"/>
              <a:ext cx="842593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58BA13E-FFCE-418E-891C-6D3C441BA529}"/>
                </a:ext>
              </a:extLst>
            </p:cNvPr>
            <p:cNvSpPr/>
            <p:nvPr/>
          </p:nvSpPr>
          <p:spPr>
            <a:xfrm>
              <a:off x="4224686" y="2977771"/>
              <a:ext cx="2068952" cy="30071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手動取得</a:t>
              </a:r>
              <a:r>
                <a:rPr lang="en-US" altLang="zh-TW" sz="1200" dirty="0" err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ExPRESS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編號</a:t>
              </a:r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線單箭頭接點 60">
              <a:extLst>
                <a:ext uri="{FF2B5EF4-FFF2-40B4-BE49-F238E27FC236}">
                  <a16:creationId xmlns:a16="http://schemas.microsoft.com/office/drawing/2014/main" id="{BF63BA41-3A34-41D1-ABBC-027484D43E10}"/>
                </a:ext>
              </a:extLst>
            </p:cNvPr>
            <p:cNvCxnSpPr>
              <a:cxnSpLocks/>
              <a:stCxn id="31" idx="2"/>
              <a:endCxn id="64" idx="0"/>
            </p:cNvCxnSpPr>
            <p:nvPr/>
          </p:nvCxnSpPr>
          <p:spPr>
            <a:xfrm>
              <a:off x="8437776" y="4189895"/>
              <a:ext cx="10373" cy="15890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id="{58F778FF-2F60-4518-BD2F-83AAF4227928}"/>
                </a:ext>
              </a:extLst>
            </p:cNvPr>
            <p:cNvCxnSpPr>
              <a:stCxn id="47" idx="3"/>
            </p:cNvCxnSpPr>
            <p:nvPr/>
          </p:nvCxnSpPr>
          <p:spPr>
            <a:xfrm>
              <a:off x="6293833" y="6289171"/>
              <a:ext cx="55613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E1B0409-2F33-4094-9B69-E87BC9729EA0}"/>
                </a:ext>
              </a:extLst>
            </p:cNvPr>
            <p:cNvSpPr/>
            <p:nvPr/>
          </p:nvSpPr>
          <p:spPr>
            <a:xfrm>
              <a:off x="6849962" y="6109991"/>
              <a:ext cx="1587802" cy="5183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TFDA</a:t>
              </a:r>
            </a:p>
            <a:p>
              <a:pPr algn="ctr"/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eCTD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驗證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8CD4F6E-559C-44D7-8C47-E57D8126E952}"/>
                </a:ext>
              </a:extLst>
            </p:cNvPr>
            <p:cNvSpPr/>
            <p:nvPr/>
          </p:nvSpPr>
          <p:spPr>
            <a:xfrm>
              <a:off x="7849459" y="4348803"/>
              <a:ext cx="1197380" cy="5196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內部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廠商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eCTD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驗證</a:t>
              </a:r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D171B0E2-59C4-4FA9-BECF-3A4A64DF51E4}"/>
                </a:ext>
              </a:extLst>
            </p:cNvPr>
            <p:cNvSpPr txBox="1"/>
            <p:nvPr/>
          </p:nvSpPr>
          <p:spPr>
            <a:xfrm>
              <a:off x="8699140" y="5537754"/>
              <a:ext cx="1587797" cy="53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實體光碟郵寄</a:t>
              </a:r>
              <a:endPara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至食藥署藥品組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70B5BC9-58B0-48BF-98F5-8EE9390DE80C}"/>
                </a:ext>
              </a:extLst>
            </p:cNvPr>
            <p:cNvSpPr/>
            <p:nvPr/>
          </p:nvSpPr>
          <p:spPr>
            <a:xfrm>
              <a:off x="4533708" y="5611381"/>
              <a:ext cx="1760124" cy="3007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提出申請</a:t>
              </a:r>
              <a:endPara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7" name="流程圖: 決策 66">
              <a:extLst>
                <a:ext uri="{FF2B5EF4-FFF2-40B4-BE49-F238E27FC236}">
                  <a16:creationId xmlns:a16="http://schemas.microsoft.com/office/drawing/2014/main" id="{7162AF4C-E6F9-43A6-B34A-EB4439784DEA}"/>
                </a:ext>
              </a:extLst>
            </p:cNvPr>
            <p:cNvSpPr/>
            <p:nvPr/>
          </p:nvSpPr>
          <p:spPr>
            <a:xfrm>
              <a:off x="7748455" y="5024153"/>
              <a:ext cx="1399803" cy="737207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選擇送件方式</a:t>
              </a:r>
            </a:p>
          </p:txBody>
        </p:sp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D8C359EF-F2AA-424E-8D85-426354183197}"/>
                </a:ext>
              </a:extLst>
            </p:cNvPr>
            <p:cNvCxnSpPr>
              <a:cxnSpLocks/>
            </p:cNvCxnSpPr>
            <p:nvPr/>
          </p:nvCxnSpPr>
          <p:spPr>
            <a:xfrm>
              <a:off x="8474822" y="4761800"/>
              <a:ext cx="208" cy="38566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9F06C3D0-F888-4D59-9314-0B1174E480A8}"/>
                </a:ext>
              </a:extLst>
            </p:cNvPr>
            <p:cNvSpPr txBox="1"/>
            <p:nvPr/>
          </p:nvSpPr>
          <p:spPr>
            <a:xfrm>
              <a:off x="7110312" y="4831503"/>
              <a:ext cx="935978" cy="538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ExPRESS</a:t>
              </a:r>
              <a:endPara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直接上傳</a:t>
              </a:r>
            </a:p>
          </p:txBody>
        </p:sp>
        <p:cxnSp>
          <p:nvCxnSpPr>
            <p:cNvPr id="71" name="肘形接點 31">
              <a:extLst>
                <a:ext uri="{FF2B5EF4-FFF2-40B4-BE49-F238E27FC236}">
                  <a16:creationId xmlns:a16="http://schemas.microsoft.com/office/drawing/2014/main" id="{0E09F41A-6E4F-49F2-8F34-13931EBD2A99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rot="5400000">
              <a:off x="7176414" y="4738314"/>
              <a:ext cx="248898" cy="2294989"/>
            </a:xfrm>
            <a:prstGeom prst="bentConnector2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087769ED-0E7A-4B42-AAD1-B86E071F3FEF}"/>
                </a:ext>
              </a:extLst>
            </p:cNvPr>
            <p:cNvCxnSpPr>
              <a:cxnSpLocks/>
            </p:cNvCxnSpPr>
            <p:nvPr/>
          </p:nvCxnSpPr>
          <p:spPr>
            <a:xfrm>
              <a:off x="5405043" y="1642167"/>
              <a:ext cx="0" cy="1481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2E0922F9-3312-4758-A1B4-35F503EE7F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0224" y="5492015"/>
              <a:ext cx="2708798" cy="1601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193086"/>
      </p:ext>
    </p:extLst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07C529-6C55-4A4F-9575-4623F3CB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105"/>
            <a:ext cx="4657725" cy="3876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5AAFF2A-657C-491F-9F11-9B493F24CC9F}"/>
              </a:ext>
            </a:extLst>
          </p:cNvPr>
          <p:cNvSpPr/>
          <p:nvPr/>
        </p:nvSpPr>
        <p:spPr bwMode="auto">
          <a:xfrm>
            <a:off x="2463801" y="3473450"/>
            <a:ext cx="1924050" cy="90805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152CB88-27E8-48A5-97E5-31F0882C3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76" y="3486150"/>
            <a:ext cx="1895475" cy="895350"/>
          </a:xfrm>
          <a:prstGeom prst="rect">
            <a:avLst/>
          </a:prstGeom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FBF8B44-999B-4435-8FAB-1EF22A6E318D}"/>
              </a:ext>
            </a:extLst>
          </p:cNvPr>
          <p:cNvCxnSpPr/>
          <p:nvPr/>
        </p:nvCxnSpPr>
        <p:spPr bwMode="auto">
          <a:xfrm>
            <a:off x="2147491" y="3714750"/>
            <a:ext cx="31631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37E14CF6-E3B4-4659-B554-6C6EEF5A8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" y="871105"/>
            <a:ext cx="4676775" cy="40195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E738DDF-4B60-49AD-970C-F67061DA1EC7}"/>
              </a:ext>
            </a:extLst>
          </p:cNvPr>
          <p:cNvSpPr/>
          <p:nvPr/>
        </p:nvSpPr>
        <p:spPr bwMode="auto">
          <a:xfrm>
            <a:off x="800100" y="3816350"/>
            <a:ext cx="241300" cy="24130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8227D46-A1D3-488B-A0A4-447075D92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68" y="3817505"/>
            <a:ext cx="3219450" cy="1219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934C015-C907-494C-BB22-52277E3B8691}"/>
              </a:ext>
            </a:extLst>
          </p:cNvPr>
          <p:cNvSpPr/>
          <p:nvPr/>
        </p:nvSpPr>
        <p:spPr bwMode="auto">
          <a:xfrm>
            <a:off x="1512426" y="4315980"/>
            <a:ext cx="2359933" cy="24216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AB0D8CF-A183-426F-8D20-85E01E477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11" y="3873645"/>
            <a:ext cx="3248025" cy="1219200"/>
          </a:xfrm>
          <a:prstGeom prst="rect">
            <a:avLst/>
          </a:prstGeom>
        </p:spPr>
      </p:pic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076EF0F4-83FB-4D38-B5E7-08D9283E2F91}"/>
              </a:ext>
            </a:extLst>
          </p:cNvPr>
          <p:cNvSpPr/>
          <p:nvPr/>
        </p:nvSpPr>
        <p:spPr bwMode="auto">
          <a:xfrm>
            <a:off x="3728740" y="946452"/>
            <a:ext cx="1606822" cy="648252"/>
          </a:xfrm>
          <a:prstGeom prst="wedgeRectCallout">
            <a:avLst>
              <a:gd name="adj1" fmla="val -10372"/>
              <a:gd name="adj2" fmla="val 19766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工商憑證卡號，共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碼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84501D7-4EC1-400A-828F-53EF6293CCD9}"/>
              </a:ext>
            </a:extLst>
          </p:cNvPr>
          <p:cNvSpPr/>
          <p:nvPr/>
        </p:nvSpPr>
        <p:spPr bwMode="auto">
          <a:xfrm>
            <a:off x="3213100" y="2571750"/>
            <a:ext cx="1174751" cy="2857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903A845-2887-49BA-B1B1-41026A169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966" y="3288147"/>
            <a:ext cx="3342100" cy="126999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B21348F-C019-48F7-9440-BACD8DACE06B}"/>
              </a:ext>
            </a:extLst>
          </p:cNvPr>
          <p:cNvSpPr/>
          <p:nvPr/>
        </p:nvSpPr>
        <p:spPr bwMode="auto">
          <a:xfrm>
            <a:off x="1512426" y="4521346"/>
            <a:ext cx="2527139" cy="204209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B35BC84-945E-4DD4-BB10-D1C4CAA7D7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612" y="946452"/>
            <a:ext cx="3596808" cy="2292154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66A6DF84-956B-46CE-868A-89F677F70E21}"/>
              </a:ext>
            </a:extLst>
          </p:cNvPr>
          <p:cNvSpPr/>
          <p:nvPr/>
        </p:nvSpPr>
        <p:spPr bwMode="auto">
          <a:xfrm>
            <a:off x="3295332" y="3160666"/>
            <a:ext cx="2293493" cy="843395"/>
          </a:xfrm>
          <a:prstGeom prst="wedgeRectCallout">
            <a:avLst>
              <a:gd name="adj1" fmla="val -21748"/>
              <a:gd name="adj2" fmla="val 11120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填入由</a:t>
            </a:r>
            <a:r>
              <a:rPr lang="en-US" altLang="zh-TW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Express</a:t>
            </a:r>
            <a:r>
              <a:rPr lang="zh-TW" altLang="en-US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取得的</a:t>
            </a:r>
            <a:r>
              <a:rPr lang="en-US" altLang="zh-TW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ECTD</a:t>
            </a:r>
            <a:r>
              <a:rPr lang="zh-TW" altLang="en-US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endParaRPr lang="en-US" altLang="zh-TW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DEA988-699F-4CD7-A539-F6C5EAA107C9}"/>
              </a:ext>
            </a:extLst>
          </p:cNvPr>
          <p:cNvSpPr/>
          <p:nvPr/>
        </p:nvSpPr>
        <p:spPr bwMode="auto">
          <a:xfrm>
            <a:off x="6441897" y="2763749"/>
            <a:ext cx="2219218" cy="249933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2412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animBg="1"/>
      <p:bldP spid="16" grpId="0" animBg="1"/>
      <p:bldP spid="17" grpId="0" animBg="1"/>
      <p:bldP spid="11" grpId="0" animBg="1"/>
      <p:bldP spid="6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41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D13BAB-7865-4D56-9AE1-E58EF0C5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24"/>
            <a:ext cx="5097706" cy="109817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B4FB5A0-D0EF-4ACC-879F-5393420B7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23" y="1355912"/>
            <a:ext cx="4573578" cy="37866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E4F780-6932-49CE-8C02-5CA72E3434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585" y="1356898"/>
            <a:ext cx="4583310" cy="378660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C496953-89BE-438A-B756-101B9AC7A9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385" y="1116612"/>
            <a:ext cx="2960688" cy="70889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DA61C99-CAB7-4655-8351-32444EE70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0" y="2454994"/>
            <a:ext cx="2057400" cy="6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3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389614" y="212765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匯出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E5D2C6-CAD8-468A-B475-17F4B1A9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59" y="806824"/>
            <a:ext cx="2905125" cy="32766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ADCBEC4-6408-4AAF-ACD6-AADA1033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30" y="1025410"/>
            <a:ext cx="4562475" cy="33242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671206D-EDCC-4A84-B9D2-4024C7DAE8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03" y="2138927"/>
            <a:ext cx="3373754" cy="13410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3CD7F81-03CA-4CF1-95E3-07306A8821AB}"/>
              </a:ext>
            </a:extLst>
          </p:cNvPr>
          <p:cNvSpPr/>
          <p:nvPr/>
        </p:nvSpPr>
        <p:spPr bwMode="auto">
          <a:xfrm>
            <a:off x="5283200" y="3910333"/>
            <a:ext cx="711200" cy="43930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80D11D-64EF-4ACB-A90E-1B60E7E51D33}"/>
              </a:ext>
            </a:extLst>
          </p:cNvPr>
          <p:cNvSpPr/>
          <p:nvPr/>
        </p:nvSpPr>
        <p:spPr bwMode="auto">
          <a:xfrm>
            <a:off x="7442200" y="3149600"/>
            <a:ext cx="685800" cy="330359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76208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匯出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9F375E-15B7-4897-9579-DFF321EA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05" y="1141412"/>
            <a:ext cx="7644723" cy="3278183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7A10443-12E1-4C6B-A98D-8721B21D57B3}"/>
              </a:ext>
            </a:extLst>
          </p:cNvPr>
          <p:cNvCxnSpPr>
            <a:cxnSpLocks/>
          </p:cNvCxnSpPr>
          <p:nvPr/>
        </p:nvCxnSpPr>
        <p:spPr bwMode="auto">
          <a:xfrm>
            <a:off x="2019300" y="1460500"/>
            <a:ext cx="43942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7639F2A5-8A7C-4AED-BFB8-0EFA6EF00E49}"/>
              </a:ext>
            </a:extLst>
          </p:cNvPr>
          <p:cNvSpPr/>
          <p:nvPr/>
        </p:nvSpPr>
        <p:spPr bwMode="auto">
          <a:xfrm>
            <a:off x="6899275" y="2043903"/>
            <a:ext cx="1968500" cy="736600"/>
          </a:xfrm>
          <a:prstGeom prst="wedgeRectCallout">
            <a:avLst>
              <a:gd name="adj1" fmla="val -97582"/>
              <a:gd name="adj2" fmla="val -115086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eCTD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資料夾匯出到指定</a:t>
            </a: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路徑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B253F8D0-0D1F-4A7F-BC8F-072589BECBFE}"/>
              </a:ext>
            </a:extLst>
          </p:cNvPr>
          <p:cNvSpPr/>
          <p:nvPr/>
        </p:nvSpPr>
        <p:spPr bwMode="auto">
          <a:xfrm>
            <a:off x="7086600" y="3955186"/>
            <a:ext cx="1593850" cy="612648"/>
          </a:xfrm>
          <a:prstGeom prst="wedgeRectCallout">
            <a:avLst>
              <a:gd name="adj1" fmla="val -186686"/>
              <a:gd name="adj2" fmla="val -345560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僅匯出具內容之模組</a:t>
            </a:r>
          </a:p>
        </p:txBody>
      </p:sp>
    </p:spTree>
    <p:extLst>
      <p:ext uri="{BB962C8B-B14F-4D97-AF65-F5344CB8AC3E}">
        <p14:creationId xmlns:p14="http://schemas.microsoft.com/office/powerpoint/2010/main" val="4178532476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219456" y="155866"/>
            <a:ext cx="8031356" cy="6602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驗證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(Validation)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F912EF-5E3E-4D46-8AE1-33C98E6B3A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66" y="756824"/>
            <a:ext cx="5791016" cy="4386676"/>
          </a:xfrm>
          <a:prstGeom prst="rect">
            <a:avLst/>
          </a:prstGeom>
        </p:spPr>
      </p:pic>
      <p:sp>
        <p:nvSpPr>
          <p:cNvPr id="5" name="圓角矩形 1">
            <a:extLst>
              <a:ext uri="{FF2B5EF4-FFF2-40B4-BE49-F238E27FC236}">
                <a16:creationId xmlns:a16="http://schemas.microsoft.com/office/drawing/2014/main" id="{5096A1CA-80A7-4572-A716-E90BDE6D3371}"/>
              </a:ext>
            </a:extLst>
          </p:cNvPr>
          <p:cNvSpPr/>
          <p:nvPr/>
        </p:nvSpPr>
        <p:spPr>
          <a:xfrm>
            <a:off x="460966" y="1012786"/>
            <a:ext cx="1512168" cy="247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8">
            <a:extLst>
              <a:ext uri="{FF2B5EF4-FFF2-40B4-BE49-F238E27FC236}">
                <a16:creationId xmlns:a16="http://schemas.microsoft.com/office/drawing/2014/main" id="{4CA96D41-ECCE-4CDC-8065-C7CE341D63A1}"/>
              </a:ext>
            </a:extLst>
          </p:cNvPr>
          <p:cNvSpPr/>
          <p:nvPr/>
        </p:nvSpPr>
        <p:spPr>
          <a:xfrm>
            <a:off x="2320768" y="1003534"/>
            <a:ext cx="828092" cy="3207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10">
            <a:extLst>
              <a:ext uri="{FF2B5EF4-FFF2-40B4-BE49-F238E27FC236}">
                <a16:creationId xmlns:a16="http://schemas.microsoft.com/office/drawing/2014/main" id="{A1062B76-75DD-4816-9FAB-C0786535F3D1}"/>
              </a:ext>
            </a:extLst>
          </p:cNvPr>
          <p:cNvSpPr/>
          <p:nvPr/>
        </p:nvSpPr>
        <p:spPr>
          <a:xfrm>
            <a:off x="3928578" y="1020613"/>
            <a:ext cx="694532" cy="3207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A35B78-601D-4B43-9C26-625C874E1256}"/>
              </a:ext>
            </a:extLst>
          </p:cNvPr>
          <p:cNvSpPr/>
          <p:nvPr/>
        </p:nvSpPr>
        <p:spPr>
          <a:xfrm>
            <a:off x="1549140" y="684750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TW" sz="2000" b="1" dirty="0">
                <a:solidFill>
                  <a:srgbClr val="FF0000"/>
                </a:solidFill>
                <a:cs typeface="+mj-cs"/>
                <a:sym typeface="Wingdings 2"/>
              </a:rPr>
              <a:t>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85A25A7-8F99-438A-A82B-7A5901A1D571}"/>
              </a:ext>
            </a:extLst>
          </p:cNvPr>
          <p:cNvSpPr/>
          <p:nvPr/>
        </p:nvSpPr>
        <p:spPr>
          <a:xfrm>
            <a:off x="2672440" y="680124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TW" sz="2000" b="1" dirty="0">
                <a:solidFill>
                  <a:srgbClr val="FF0000"/>
                </a:solidFill>
                <a:cs typeface="+mj-cs"/>
                <a:sym typeface="Wingdings 2"/>
              </a:rPr>
              <a:t>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F19830A-F57E-4FB9-9355-350F555E6CAE}"/>
              </a:ext>
            </a:extLst>
          </p:cNvPr>
          <p:cNvSpPr/>
          <p:nvPr/>
        </p:nvSpPr>
        <p:spPr>
          <a:xfrm>
            <a:off x="4059208" y="680124"/>
            <a:ext cx="53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sz="2000" b="1" dirty="0">
                <a:solidFill>
                  <a:srgbClr val="FF0000"/>
                </a:solidFill>
                <a:cs typeface="+mj-cs"/>
                <a:sym typeface="Wingdings 2"/>
              </a:rPr>
              <a:t>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93A67F70-0726-47D9-8DBF-D67A1C32A988}"/>
              </a:ext>
            </a:extLst>
          </p:cNvPr>
          <p:cNvSpPr txBox="1">
            <a:spLocks/>
          </p:cNvSpPr>
          <p:nvPr/>
        </p:nvSpPr>
        <p:spPr>
          <a:xfrm>
            <a:off x="6404199" y="967107"/>
            <a:ext cx="2739801" cy="10443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/>
              <a:t>1. </a:t>
            </a:r>
            <a:r>
              <a:rPr lang="zh-TW" altLang="en-US" sz="2000" kern="0" dirty="0"/>
              <a:t>自動選擇正確的</a:t>
            </a:r>
            <a:endParaRPr lang="en-US" altLang="zh-TW" sz="2000" kern="0" dirty="0"/>
          </a:p>
          <a:p>
            <a:pPr marL="0" indent="0">
              <a:buNone/>
            </a:pPr>
            <a:r>
              <a:rPr lang="zh-TW" altLang="en-US" sz="2000" kern="0" dirty="0"/>
              <a:t>   驗證集</a:t>
            </a:r>
            <a:r>
              <a:rPr lang="en-US" altLang="zh-TW" sz="2000" kern="0" dirty="0"/>
              <a:t>(validation set)</a:t>
            </a:r>
          </a:p>
        </p:txBody>
      </p:sp>
      <p:sp>
        <p:nvSpPr>
          <p:cNvPr id="12" name="內容版面配置區 1">
            <a:extLst>
              <a:ext uri="{FF2B5EF4-FFF2-40B4-BE49-F238E27FC236}">
                <a16:creationId xmlns:a16="http://schemas.microsoft.com/office/drawing/2014/main" id="{56E8FF16-DC4A-47D8-8AE9-2DE666A6CBF4}"/>
              </a:ext>
            </a:extLst>
          </p:cNvPr>
          <p:cNvSpPr txBox="1">
            <a:spLocks/>
          </p:cNvSpPr>
          <p:nvPr/>
        </p:nvSpPr>
        <p:spPr>
          <a:xfrm>
            <a:off x="6404198" y="3486150"/>
            <a:ext cx="2739802" cy="97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產生報告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00FF"/>
              </a:buClr>
              <a:buSzPct val="75000"/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驗證報告</a:t>
            </a:r>
          </a:p>
        </p:txBody>
      </p:sp>
      <p:sp>
        <p:nvSpPr>
          <p:cNvPr id="13" name="內容版面配置區 1">
            <a:extLst>
              <a:ext uri="{FF2B5EF4-FFF2-40B4-BE49-F238E27FC236}">
                <a16:creationId xmlns:a16="http://schemas.microsoft.com/office/drawing/2014/main" id="{DC2FD72E-EA72-488B-9179-FC82F07A069C}"/>
              </a:ext>
            </a:extLst>
          </p:cNvPr>
          <p:cNvSpPr txBox="1">
            <a:spLocks/>
          </p:cNvSpPr>
          <p:nvPr/>
        </p:nvSpPr>
        <p:spPr>
          <a:xfrm>
            <a:off x="6404198" y="2077254"/>
            <a:ext cx="2553309" cy="144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開始驗證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Validation)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視窗提供簡易的驗證結果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de-DE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2089CA-74EE-43A3-BE48-2E93A55616FB}"/>
              </a:ext>
            </a:extLst>
          </p:cNvPr>
          <p:cNvSpPr/>
          <p:nvPr/>
        </p:nvSpPr>
        <p:spPr bwMode="auto">
          <a:xfrm>
            <a:off x="4749800" y="1341345"/>
            <a:ext cx="889000" cy="320733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執行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2FAD2F-F03D-4100-8CCC-2D62B9FB8B36}"/>
              </a:ext>
            </a:extLst>
          </p:cNvPr>
          <p:cNvSpPr/>
          <p:nvPr/>
        </p:nvSpPr>
        <p:spPr bwMode="auto">
          <a:xfrm>
            <a:off x="3928578" y="1925867"/>
            <a:ext cx="1532422" cy="32073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驗證結果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4B91255-5DA0-4398-867C-3001DFDF1599}"/>
              </a:ext>
            </a:extLst>
          </p:cNvPr>
          <p:cNvSpPr/>
          <p:nvPr/>
        </p:nvSpPr>
        <p:spPr bwMode="auto">
          <a:xfrm>
            <a:off x="3217378" y="4303010"/>
            <a:ext cx="1532422" cy="32073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驗證摘要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C69CE2-E5D5-4460-B204-79625DB33253}"/>
              </a:ext>
            </a:extLst>
          </p:cNvPr>
          <p:cNvSpPr/>
          <p:nvPr/>
        </p:nvSpPr>
        <p:spPr bwMode="auto">
          <a:xfrm>
            <a:off x="2526786" y="2836834"/>
            <a:ext cx="1778514" cy="744566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驗證結果詳述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9464542-0265-4AEB-9A47-23C2A73CD6E5}"/>
              </a:ext>
            </a:extLst>
          </p:cNvPr>
          <p:cNvSpPr/>
          <p:nvPr/>
        </p:nvSpPr>
        <p:spPr bwMode="auto">
          <a:xfrm>
            <a:off x="2159000" y="3975100"/>
            <a:ext cx="513440" cy="3207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4C69FBC-CFC0-421E-A2F7-4C3204755506}"/>
              </a:ext>
            </a:extLst>
          </p:cNvPr>
          <p:cNvSpPr/>
          <p:nvPr/>
        </p:nvSpPr>
        <p:spPr bwMode="auto">
          <a:xfrm>
            <a:off x="6159500" y="4303010"/>
            <a:ext cx="2336800" cy="596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將詳細驗證報告儲存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24653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build="p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29826" y="229018"/>
            <a:ext cx="7632848" cy="5116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驗證報告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某市售軟體畫面為例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263ACF6-0821-43EB-97F8-7BFEBDE37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8994"/>
            <a:ext cx="4784202" cy="434466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D60200E-8024-468E-9D11-032181666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51" y="2084292"/>
            <a:ext cx="4224759" cy="2472685"/>
          </a:xfrm>
          <a:prstGeom prst="rect">
            <a:avLst/>
          </a:prstGeom>
        </p:spPr>
      </p:pic>
      <p:graphicFrame>
        <p:nvGraphicFramePr>
          <p:cNvPr id="16" name="物件 15">
            <a:extLst>
              <a:ext uri="{FF2B5EF4-FFF2-40B4-BE49-F238E27FC236}">
                <a16:creationId xmlns:a16="http://schemas.microsoft.com/office/drawing/2014/main" id="{13DDE9A7-3251-4532-90B8-089A21D18A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9125" y="905923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43039" imgH="343039" progId="Unknown">
                  <p:embed/>
                </p:oleObj>
              </mc:Choice>
              <mc:Fallback>
                <p:oleObj r:id="rId4" imgW="343039" imgH="343039" progId="Unknown">
                  <p:embed/>
                  <p:pic>
                    <p:nvPicPr>
                      <p:cNvPr id="16" name="物件 15">
                        <a:extLst>
                          <a:ext uri="{FF2B5EF4-FFF2-40B4-BE49-F238E27FC236}">
                            <a16:creationId xmlns:a16="http://schemas.microsoft.com/office/drawing/2014/main" id="{13DDE9A7-3251-4532-90B8-089A21D18A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125" y="905923"/>
                        <a:ext cx="342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>
            <a:extLst>
              <a:ext uri="{FF2B5EF4-FFF2-40B4-BE49-F238E27FC236}">
                <a16:creationId xmlns:a16="http://schemas.microsoft.com/office/drawing/2014/main" id="{884CB48D-09EF-4D7A-B207-D694688C25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1734" y="1229951"/>
          <a:ext cx="3587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0159" imgH="190426" progId="">
                  <p:embed/>
                </p:oleObj>
              </mc:Choice>
              <mc:Fallback>
                <p:oleObj r:id="rId6" imgW="200159" imgH="190426" progId="">
                  <p:embed/>
                  <p:pic>
                    <p:nvPicPr>
                      <p:cNvPr id="17" name="物件 16">
                        <a:extLst>
                          <a:ext uri="{FF2B5EF4-FFF2-40B4-BE49-F238E27FC236}">
                            <a16:creationId xmlns:a16="http://schemas.microsoft.com/office/drawing/2014/main" id="{884CB48D-09EF-4D7A-B207-D694688C25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734" y="1229951"/>
                        <a:ext cx="3587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>
            <a:extLst>
              <a:ext uri="{FF2B5EF4-FFF2-40B4-BE49-F238E27FC236}">
                <a16:creationId xmlns:a16="http://schemas.microsoft.com/office/drawing/2014/main" id="{CC3D5559-92D2-46B8-88C1-FEC35DEFF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1736" y="1823408"/>
          <a:ext cx="32385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23981" imgH="323981" progId="Unknown">
                  <p:embed/>
                </p:oleObj>
              </mc:Choice>
              <mc:Fallback>
                <p:oleObj r:id="rId8" imgW="323981" imgH="323981" progId="Unknown">
                  <p:embed/>
                  <p:pic>
                    <p:nvPicPr>
                      <p:cNvPr id="18" name="物件 17">
                        <a:extLst>
                          <a:ext uri="{FF2B5EF4-FFF2-40B4-BE49-F238E27FC236}">
                            <a16:creationId xmlns:a16="http://schemas.microsoft.com/office/drawing/2014/main" id="{CC3D5559-92D2-46B8-88C1-FEC35DEFF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736" y="1823408"/>
                        <a:ext cx="323850" cy="32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041329E1-5DDE-40C5-A551-7E98FE8986A8}"/>
              </a:ext>
            </a:extLst>
          </p:cNvPr>
          <p:cNvSpPr/>
          <p:nvPr/>
        </p:nvSpPr>
        <p:spPr bwMode="auto">
          <a:xfrm>
            <a:off x="5196948" y="951809"/>
            <a:ext cx="2534856" cy="2511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Valid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：通過驗證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D463595-50B2-497F-AD6E-D12E4807C321}"/>
              </a:ext>
            </a:extLst>
          </p:cNvPr>
          <p:cNvSpPr/>
          <p:nvPr/>
        </p:nvSpPr>
        <p:spPr bwMode="auto">
          <a:xfrm>
            <a:off x="5451676" y="1065695"/>
            <a:ext cx="1736202" cy="6589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38A0191-C5A4-479E-815F-3F10279B07CE}"/>
              </a:ext>
            </a:extLst>
          </p:cNvPr>
          <p:cNvSpPr/>
          <p:nvPr/>
        </p:nvSpPr>
        <p:spPr bwMode="auto">
          <a:xfrm>
            <a:off x="5195430" y="1262536"/>
            <a:ext cx="3723034" cy="6166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Valid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with minor Issues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：通過驗證，</a:t>
            </a:r>
            <a:b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</a:b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 但有次要缺失</a:t>
            </a:r>
            <a:endParaRPr kumimoji="1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C88193F-C5E1-4B29-B025-D5B1402728D1}"/>
              </a:ext>
            </a:extLst>
          </p:cNvPr>
          <p:cNvSpPr/>
          <p:nvPr/>
        </p:nvSpPr>
        <p:spPr bwMode="auto">
          <a:xfrm>
            <a:off x="5160509" y="1879145"/>
            <a:ext cx="2534856" cy="2511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Inv</a:t>
            </a: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alid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未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通過驗證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01AF745-23CE-4346-9219-3434AEAFF728}"/>
              </a:ext>
            </a:extLst>
          </p:cNvPr>
          <p:cNvSpPr/>
          <p:nvPr/>
        </p:nvSpPr>
        <p:spPr bwMode="auto">
          <a:xfrm>
            <a:off x="6873117" y="2731547"/>
            <a:ext cx="798653" cy="439838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範本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79E076B3-CBA5-48B9-9F38-5AA47D06C09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329" y="3252958"/>
            <a:ext cx="2659908" cy="22526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1464129-D675-487F-93CF-6D7DB3C4BB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238" y="3320958"/>
            <a:ext cx="4255196" cy="1783482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1064" y="4767053"/>
            <a:ext cx="2057400" cy="274637"/>
          </a:xfrm>
        </p:spPr>
        <p:txBody>
          <a:bodyPr/>
          <a:lstStyle/>
          <a:p>
            <a:fld id="{6C1CAE02-D713-49A2-9A31-F3060F388B2C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1574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4F279B-D06F-4AB5-8378-983A1211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9E62F5-098E-4975-9C69-912A855F89A3}"/>
              </a:ext>
            </a:extLst>
          </p:cNvPr>
          <p:cNvSpPr txBox="1">
            <a:spLocks/>
          </p:cNvSpPr>
          <p:nvPr/>
        </p:nvSpPr>
        <p:spPr>
          <a:xfrm>
            <a:off x="1512426" y="295051"/>
            <a:ext cx="6738386" cy="511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6600"/>
                </a:solidFill>
                <a:latin typeface="Calibri" pitchFamily="34" charset="0"/>
                <a:ea typeface="微軟正黑體"/>
                <a:cs typeface="微軟正黑體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資料夾製備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壓縮上傳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0582B3-77F8-449E-92AC-69D9D7338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3" y="1335050"/>
            <a:ext cx="2562225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EDE6E0-E69A-4BBF-B662-F1D73084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1320542"/>
            <a:ext cx="2609850" cy="1457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A647ED7-F7B3-4EB6-9432-81D693812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515" y="1298538"/>
            <a:ext cx="2725172" cy="1539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5AF479C-9426-485D-B44D-7AEE880FC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688" y="3207892"/>
            <a:ext cx="2781300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DA190A3-A638-4078-8BDB-FB6279020954}"/>
              </a:ext>
            </a:extLst>
          </p:cNvPr>
          <p:cNvSpPr/>
          <p:nvPr/>
        </p:nvSpPr>
        <p:spPr>
          <a:xfrm>
            <a:off x="4490805" y="1915082"/>
            <a:ext cx="1593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ok</a:t>
            </a:r>
            <a:endParaRPr lang="zh-TW" altLang="en-US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2104ED-35D7-4F15-BA30-002D511F762F}"/>
              </a:ext>
            </a:extLst>
          </p:cNvPr>
          <p:cNvSpPr/>
          <p:nvPr/>
        </p:nvSpPr>
        <p:spPr>
          <a:xfrm>
            <a:off x="7574192" y="1915082"/>
            <a:ext cx="1593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ok</a:t>
            </a:r>
            <a:endParaRPr lang="zh-TW" altLang="en-US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E1BAD0-D797-40BC-AB7A-44AC91FD4246}"/>
              </a:ext>
            </a:extLst>
          </p:cNvPr>
          <p:cNvSpPr/>
          <p:nvPr/>
        </p:nvSpPr>
        <p:spPr>
          <a:xfrm>
            <a:off x="4391025" y="4096248"/>
            <a:ext cx="148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NO</a:t>
            </a:r>
            <a:endParaRPr lang="zh-TW" alt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A098207-FFCA-4ECB-AFB7-4AF94D8F5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003" y="2570014"/>
            <a:ext cx="523875" cy="23812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9C77F0C-C9E7-4471-812A-50950CB7BD3F}"/>
              </a:ext>
            </a:extLst>
          </p:cNvPr>
          <p:cNvSpPr/>
          <p:nvPr/>
        </p:nvSpPr>
        <p:spPr bwMode="auto">
          <a:xfrm>
            <a:off x="486137" y="2570014"/>
            <a:ext cx="648182" cy="23188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1F9BC8-24BE-4F48-8206-711A7AF71434}"/>
              </a:ext>
            </a:extLst>
          </p:cNvPr>
          <p:cNvSpPr/>
          <p:nvPr/>
        </p:nvSpPr>
        <p:spPr bwMode="auto">
          <a:xfrm>
            <a:off x="6187334" y="2343522"/>
            <a:ext cx="1283203" cy="494889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36E8087-0DF6-4B03-9931-0322061E12E3}"/>
              </a:ext>
            </a:extLst>
          </p:cNvPr>
          <p:cNvSpPr/>
          <p:nvPr/>
        </p:nvSpPr>
        <p:spPr bwMode="auto">
          <a:xfrm>
            <a:off x="2533168" y="4213033"/>
            <a:ext cx="1214920" cy="69983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CB7BF80-4837-4F0F-BB01-74919A51E32A}"/>
              </a:ext>
            </a:extLst>
          </p:cNvPr>
          <p:cNvSpPr/>
          <p:nvPr/>
        </p:nvSpPr>
        <p:spPr bwMode="auto">
          <a:xfrm>
            <a:off x="3252166" y="2304815"/>
            <a:ext cx="1319834" cy="49708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9964372-E2A5-4FD7-A79D-04AECA447C63}"/>
              </a:ext>
            </a:extLst>
          </p:cNvPr>
          <p:cNvSpPr/>
          <p:nvPr/>
        </p:nvSpPr>
        <p:spPr>
          <a:xfrm>
            <a:off x="930084" y="2543231"/>
            <a:ext cx="148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NO</a:t>
            </a:r>
            <a:endParaRPr lang="zh-TW" altLang="en-US" sz="5400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90943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17" grpId="0" animBg="1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DDA7BD-B268-4707-A9D1-6C6098377F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05363"/>
            <a:ext cx="2057400" cy="274637"/>
          </a:xfrm>
        </p:spPr>
        <p:txBody>
          <a:bodyPr/>
          <a:lstStyle/>
          <a:p>
            <a:fld id="{0CC91435-A70F-45E9-A0C8-564A7E1BB802}" type="slidenum">
              <a:rPr lang="zh-TW" altLang="en-US" smtClean="0"/>
              <a:pPr/>
              <a:t>47</a:t>
            </a:fld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C9A79F1-7D87-4D2C-B23C-07DB07F7DC5E}"/>
              </a:ext>
            </a:extLst>
          </p:cNvPr>
          <p:cNvSpPr/>
          <p:nvPr/>
        </p:nvSpPr>
        <p:spPr>
          <a:xfrm>
            <a:off x="2699792" y="3291830"/>
            <a:ext cx="5832648" cy="1788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2"/>
                </a:solidFill>
              </a:rPr>
              <a:t>聯繫資訊：</a:t>
            </a:r>
            <a:endParaRPr lang="en-US" altLang="zh-TW" dirty="0">
              <a:solidFill>
                <a:schemeClr val="tx2"/>
              </a:solidFill>
            </a:endParaRPr>
          </a:p>
          <a:p>
            <a:endParaRPr lang="en-US" altLang="zh-TW" sz="1000" dirty="0">
              <a:solidFill>
                <a:schemeClr val="tx2"/>
              </a:solidFill>
            </a:endParaRPr>
          </a:p>
          <a:p>
            <a:r>
              <a:rPr lang="zh-TW" altLang="en-US" dirty="0">
                <a:solidFill>
                  <a:schemeClr val="tx2"/>
                </a:solidFill>
              </a:rPr>
              <a:t>徐菁穗   電話：</a:t>
            </a:r>
            <a:r>
              <a:rPr lang="en-US" altLang="zh-TW" dirty="0">
                <a:solidFill>
                  <a:schemeClr val="tx2"/>
                </a:solidFill>
              </a:rPr>
              <a:t>02-2795-1777 #3023</a:t>
            </a:r>
            <a:r>
              <a:rPr lang="zh-TW" altLang="en-US" dirty="0">
                <a:solidFill>
                  <a:schemeClr val="tx2"/>
                </a:solidFill>
              </a:rPr>
              <a:t>；</a:t>
            </a:r>
            <a:r>
              <a:rPr lang="en-US" altLang="zh-TW" dirty="0">
                <a:solidFill>
                  <a:schemeClr val="tx2"/>
                </a:solidFill>
              </a:rPr>
              <a:t>0970-592-097</a:t>
            </a:r>
          </a:p>
          <a:p>
            <a:r>
              <a:rPr lang="zh-TW" altLang="en-US" dirty="0">
                <a:solidFill>
                  <a:schemeClr val="tx2"/>
                </a:solidFill>
              </a:rPr>
              <a:t>              </a:t>
            </a:r>
            <a:r>
              <a:rPr lang="en-US" altLang="zh-TW" dirty="0">
                <a:solidFill>
                  <a:schemeClr val="tx2"/>
                </a:solidFill>
              </a:rPr>
              <a:t>E-mail</a:t>
            </a:r>
            <a:r>
              <a:rPr lang="zh-TW" altLang="en-US" dirty="0">
                <a:solidFill>
                  <a:schemeClr val="tx2"/>
                </a:solidFill>
              </a:rPr>
              <a:t>：</a:t>
            </a:r>
            <a:r>
              <a:rPr lang="en-US" altLang="zh-TW" dirty="0">
                <a:solidFill>
                  <a:schemeClr val="tx2"/>
                </a:solidFill>
              </a:rPr>
              <a:t>FaleenHsu@GGA.ASIA</a:t>
            </a:r>
            <a:r>
              <a:rPr lang="zh-TW" altLang="en-US" dirty="0">
                <a:solidFill>
                  <a:schemeClr val="tx2"/>
                </a:solidFill>
              </a:rPr>
              <a:t>    </a:t>
            </a:r>
            <a:endParaRPr lang="en-US" altLang="zh-TW" dirty="0">
              <a:solidFill>
                <a:schemeClr val="tx2"/>
              </a:solidFill>
            </a:endParaRPr>
          </a:p>
          <a:p>
            <a:r>
              <a:rPr lang="zh-TW" altLang="en-US" sz="1000" dirty="0">
                <a:solidFill>
                  <a:schemeClr val="tx2"/>
                </a:solidFill>
              </a:rPr>
              <a:t>      </a:t>
            </a:r>
            <a:endParaRPr lang="en-US" altLang="zh-TW" sz="1000" dirty="0">
              <a:solidFill>
                <a:schemeClr val="tx2"/>
              </a:solidFill>
            </a:endParaRPr>
          </a:p>
          <a:p>
            <a:r>
              <a:rPr lang="zh-TW" altLang="en-US" dirty="0">
                <a:solidFill>
                  <a:schemeClr val="tx2"/>
                </a:solidFill>
              </a:rPr>
              <a:t>陳曉琪   電話：</a:t>
            </a:r>
            <a:r>
              <a:rPr lang="en-US" altLang="zh-TW" dirty="0">
                <a:solidFill>
                  <a:schemeClr val="tx2"/>
                </a:solidFill>
              </a:rPr>
              <a:t>02-2795-1777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#3029</a:t>
            </a:r>
            <a:r>
              <a:rPr lang="zh-TW" altLang="en-US" dirty="0">
                <a:solidFill>
                  <a:schemeClr val="tx2"/>
                </a:solidFill>
              </a:rPr>
              <a:t>；</a:t>
            </a:r>
            <a:r>
              <a:rPr lang="en-US" altLang="zh-TW" dirty="0">
                <a:solidFill>
                  <a:schemeClr val="tx2"/>
                </a:solidFill>
              </a:rPr>
              <a:t>0909-303-254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endParaRPr lang="en-US" altLang="zh-TW" dirty="0">
              <a:solidFill>
                <a:schemeClr val="tx2"/>
              </a:solidFill>
            </a:endParaRPr>
          </a:p>
          <a:p>
            <a:r>
              <a:rPr lang="zh-TW" altLang="en-US" dirty="0">
                <a:solidFill>
                  <a:schemeClr val="tx2"/>
                </a:solidFill>
              </a:rPr>
              <a:t>              </a:t>
            </a:r>
            <a:r>
              <a:rPr lang="en-US" altLang="zh-TW" dirty="0">
                <a:solidFill>
                  <a:schemeClr val="tx2"/>
                </a:solidFill>
              </a:rPr>
              <a:t>E-mail</a:t>
            </a:r>
            <a:r>
              <a:rPr lang="zh-TW" altLang="en-US" dirty="0">
                <a:solidFill>
                  <a:schemeClr val="tx2"/>
                </a:solidFill>
              </a:rPr>
              <a:t>：</a:t>
            </a:r>
            <a:r>
              <a:rPr lang="en-US" altLang="zh-TW" dirty="0">
                <a:solidFill>
                  <a:schemeClr val="tx2"/>
                </a:solidFill>
              </a:rPr>
              <a:t>VickyChen2@GGA.ASIA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"/>
    </mc:Choice>
    <mc:Fallback xmlns="">
      <p:transition spd="slow" advTm="7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5</a:t>
            </a:fld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8143"/>
            <a:ext cx="9144000" cy="2822269"/>
          </a:xfrm>
          <a:prstGeom prst="rect">
            <a:avLst/>
          </a:prstGeom>
        </p:spPr>
      </p:pic>
      <p:sp>
        <p:nvSpPr>
          <p:cNvPr id="5" name="文字版面配置區 1"/>
          <p:cNvSpPr txBox="1">
            <a:spLocks/>
          </p:cNvSpPr>
          <p:nvPr/>
        </p:nvSpPr>
        <p:spPr>
          <a:xfrm>
            <a:off x="4875203" y="2291338"/>
            <a:ext cx="3875097" cy="473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02 </a:t>
            </a:r>
            <a:r>
              <a:rPr lang="zh-TW" altLang="en-US" b="1" kern="0" dirty="0">
                <a:latin typeface="微軟正黑體" panose="020B0604030504040204" pitchFamily="34" charset="-120"/>
              </a:rPr>
              <a:t>時程規劃</a:t>
            </a:r>
          </a:p>
        </p:txBody>
      </p:sp>
    </p:spTree>
    <p:extLst>
      <p:ext uri="{BB962C8B-B14F-4D97-AF65-F5344CB8AC3E}">
        <p14:creationId xmlns:p14="http://schemas.microsoft.com/office/powerpoint/2010/main" val="135257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時程規劃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6</a:t>
            </a:fld>
            <a:endParaRPr lang="zh-TW" altLang="en-US" sz="12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58E92AC-5AD0-494F-9A81-B1F06518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61" y="1131590"/>
            <a:ext cx="7886700" cy="3491051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自</a:t>
            </a:r>
            <a:r>
              <a:rPr lang="en-US" altLang="zh-TW" sz="3600" dirty="0"/>
              <a:t>110</a:t>
            </a:r>
            <a:r>
              <a:rPr lang="zh-TW" altLang="en-US" sz="3600" dirty="0"/>
              <a:t>年</a:t>
            </a:r>
            <a:r>
              <a:rPr lang="en-US" altLang="zh-TW" sz="3600" dirty="0"/>
              <a:t>4</a:t>
            </a:r>
            <a:r>
              <a:rPr lang="zh-TW" altLang="en-US" sz="3600" dirty="0"/>
              <a:t>月</a:t>
            </a:r>
            <a:r>
              <a:rPr lang="en-US" altLang="zh-TW" sz="3600" dirty="0"/>
              <a:t>1</a:t>
            </a:r>
            <a:r>
              <a:rPr lang="zh-TW" altLang="en-US" sz="3600" dirty="0"/>
              <a:t>日起開放報名，接獲報名後，將參與測試之申請者進行電腦環境確認，並於完成後個別約定測試日期。</a:t>
            </a:r>
          </a:p>
        </p:txBody>
      </p:sp>
    </p:spTree>
    <p:extLst>
      <p:ext uri="{BB962C8B-B14F-4D97-AF65-F5344CB8AC3E}">
        <p14:creationId xmlns:p14="http://schemas.microsoft.com/office/powerpoint/2010/main" val="19683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7</a:t>
            </a:fld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8143"/>
            <a:ext cx="9144000" cy="2822269"/>
          </a:xfrm>
          <a:prstGeom prst="rect">
            <a:avLst/>
          </a:prstGeom>
        </p:spPr>
      </p:pic>
      <p:sp>
        <p:nvSpPr>
          <p:cNvPr id="5" name="文字版面配置區 1"/>
          <p:cNvSpPr txBox="1">
            <a:spLocks/>
          </p:cNvSpPr>
          <p:nvPr/>
        </p:nvSpPr>
        <p:spPr>
          <a:xfrm>
            <a:off x="4716016" y="2291338"/>
            <a:ext cx="4336491" cy="473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b="1" kern="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03 </a:t>
            </a:r>
            <a:r>
              <a:rPr lang="zh-TW" altLang="en-US" b="1" kern="0" dirty="0">
                <a:latin typeface="微軟正黑體" panose="020B0604030504040204" pitchFamily="34" charset="-120"/>
              </a:rPr>
              <a:t>測試方法</a:t>
            </a:r>
          </a:p>
        </p:txBody>
      </p:sp>
    </p:spTree>
    <p:extLst>
      <p:ext uri="{BB962C8B-B14F-4D97-AF65-F5344CB8AC3E}">
        <p14:creationId xmlns:p14="http://schemas.microsoft.com/office/powerpoint/2010/main" val="183348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版面配置區 3">
            <a:extLst>
              <a:ext uri="{FF2B5EF4-FFF2-40B4-BE49-F238E27FC236}">
                <a16:creationId xmlns:a16="http://schemas.microsoft.com/office/drawing/2014/main" id="{AA5555BA-E251-4E5C-B6C1-7D4CB9647918}"/>
              </a:ext>
            </a:extLst>
          </p:cNvPr>
          <p:cNvSpPr txBox="1">
            <a:spLocks/>
          </p:cNvSpPr>
          <p:nvPr/>
        </p:nvSpPr>
        <p:spPr>
          <a:xfrm>
            <a:off x="30832" y="771550"/>
            <a:ext cx="9077672" cy="4320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767904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383952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767904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7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151856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535808" indent="0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準備兩申請案之送件資料</a:t>
            </a:r>
            <a:endParaRPr lang="en-US" altLang="zh-TW" b="1" dirty="0"/>
          </a:p>
          <a:p>
            <a:pPr marL="857250" lvl="1" indent="-457200">
              <a:buFont typeface="+mj-lt"/>
              <a:buAutoNum type="arabicParenR"/>
            </a:pPr>
            <a:r>
              <a:rPr lang="zh-TW" altLang="en-US" sz="2200" dirty="0"/>
              <a:t>一為電子上傳申請案使用</a:t>
            </a:r>
            <a:endParaRPr lang="en-US" altLang="zh-TW" sz="2200" dirty="0"/>
          </a:p>
          <a:p>
            <a:pPr marL="857250" lvl="1" indent="-457200">
              <a:buFont typeface="+mj-lt"/>
              <a:buAutoNum type="arabicParenR"/>
            </a:pPr>
            <a:r>
              <a:rPr lang="zh-TW" altLang="en-US" sz="2200" dirty="0"/>
              <a:t>一為光碟送件申請案使用</a:t>
            </a:r>
            <a:endParaRPr lang="en-US" altLang="zh-TW" sz="2200" dirty="0"/>
          </a:p>
          <a:p>
            <a:pPr marL="1257300" lvl="2" indent="-457200">
              <a:buFont typeface="Wingdings" panose="05000000000000000000" pitchFamily="2" charset="2"/>
              <a:buChar char="u"/>
            </a:pPr>
            <a:r>
              <a:rPr lang="zh-TW" altLang="en-US" sz="2000" dirty="0"/>
              <a:t>一次性單面寫入光碟</a:t>
            </a:r>
            <a:r>
              <a:rPr lang="en-US" altLang="zh-TW" sz="2000" dirty="0"/>
              <a:t>(</a:t>
            </a:r>
            <a:r>
              <a:rPr lang="zh-TW" altLang="en-US" sz="2000" dirty="0"/>
              <a:t>例：</a:t>
            </a:r>
            <a:r>
              <a:rPr lang="en-US" altLang="zh-TW" sz="2000" dirty="0"/>
              <a:t>CD-R</a:t>
            </a:r>
            <a:r>
              <a:rPr lang="zh-TW" altLang="en-US" sz="2000" dirty="0"/>
              <a:t>、</a:t>
            </a:r>
            <a:r>
              <a:rPr lang="en-US" altLang="zh-TW" sz="2000" dirty="0"/>
              <a:t>DVD-R</a:t>
            </a:r>
            <a:r>
              <a:rPr lang="zh-TW" altLang="en-US" sz="2000" dirty="0"/>
              <a:t>、</a:t>
            </a:r>
            <a:r>
              <a:rPr lang="en-US" altLang="zh-TW" sz="2000" dirty="0"/>
              <a:t>DVD+R)</a:t>
            </a:r>
            <a:r>
              <a:rPr lang="zh-TW" altLang="en-US" sz="2000" dirty="0"/>
              <a:t>及</a:t>
            </a:r>
            <a:r>
              <a:rPr lang="en-US" altLang="zh-TW" sz="2000" dirty="0"/>
              <a:t>(CD</a:t>
            </a:r>
            <a:r>
              <a:rPr lang="zh-TW" altLang="en-US" sz="2000" dirty="0"/>
              <a:t>、</a:t>
            </a:r>
            <a:r>
              <a:rPr lang="en-US" altLang="zh-TW" sz="2000" dirty="0"/>
              <a:t>DVD)</a:t>
            </a:r>
            <a:r>
              <a:rPr lang="zh-TW" altLang="en-US" sz="2000" dirty="0"/>
              <a:t>光碟燒錄機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請依</a:t>
            </a:r>
            <a:r>
              <a:rPr lang="en-US" altLang="zh-TW" b="1" dirty="0"/>
              <a:t>110</a:t>
            </a:r>
            <a:r>
              <a:rPr lang="zh-TW" altLang="en-US" b="1" dirty="0"/>
              <a:t>年</a:t>
            </a:r>
            <a:r>
              <a:rPr lang="en-US" altLang="zh-TW" b="1" dirty="0"/>
              <a:t>3</a:t>
            </a:r>
            <a:r>
              <a:rPr lang="zh-TW" altLang="en-US" b="1" dirty="0"/>
              <a:t>月</a:t>
            </a:r>
            <a:r>
              <a:rPr lang="en-US" altLang="zh-TW" b="1" dirty="0"/>
              <a:t>22</a:t>
            </a:r>
            <a:r>
              <a:rPr lang="zh-TW" altLang="en-US" b="1" dirty="0"/>
              <a:t>日</a:t>
            </a:r>
            <a:r>
              <a:rPr lang="en-US" altLang="zh-TW" b="1" dirty="0"/>
              <a:t>FDA</a:t>
            </a:r>
            <a:r>
              <a:rPr lang="zh-TW" altLang="en-US" b="1" dirty="0"/>
              <a:t>藥字第</a:t>
            </a:r>
            <a:r>
              <a:rPr lang="en-US" altLang="zh-TW" b="1" dirty="0"/>
              <a:t>1101402454</a:t>
            </a:r>
            <a:r>
              <a:rPr lang="zh-TW" altLang="en-US" b="1" dirty="0"/>
              <a:t>號函下載並填寫報名表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eCTD</a:t>
            </a:r>
            <a:r>
              <a:rPr lang="zh-TW" altLang="en-US" b="1" dirty="0"/>
              <a:t>打包軟體</a:t>
            </a:r>
            <a:r>
              <a:rPr lang="en-US" altLang="zh-TW" b="1" dirty="0"/>
              <a:t>(</a:t>
            </a:r>
            <a:r>
              <a:rPr lang="zh-TW" altLang="en-US" b="1" dirty="0"/>
              <a:t>含驗證功能</a:t>
            </a:r>
            <a:r>
              <a:rPr lang="en-US" altLang="zh-TW" b="1" dirty="0"/>
              <a:t>)</a:t>
            </a:r>
            <a:r>
              <a:rPr lang="zh-TW" altLang="en-US" b="1" dirty="0"/>
              <a:t>並具台灣</a:t>
            </a:r>
            <a:r>
              <a:rPr lang="en-US" altLang="zh-TW" b="1" dirty="0"/>
              <a:t>eCTD</a:t>
            </a:r>
            <a:r>
              <a:rPr lang="zh-TW" altLang="en-US" b="1" dirty="0"/>
              <a:t>模組、打包</a:t>
            </a:r>
            <a:r>
              <a:rPr lang="en-US" altLang="zh-TW" b="1" dirty="0"/>
              <a:t>eCTD</a:t>
            </a:r>
            <a:r>
              <a:rPr lang="zh-TW" altLang="en-US" b="1" dirty="0"/>
              <a:t>送件資料、匯出</a:t>
            </a:r>
            <a:r>
              <a:rPr lang="en-US" altLang="zh-TW" b="1" dirty="0"/>
              <a:t>TW eCTD</a:t>
            </a:r>
            <a:r>
              <a:rPr lang="zh-TW" altLang="en-US" b="1" dirty="0"/>
              <a:t>送件資料夾 </a:t>
            </a:r>
            <a:endParaRPr lang="en-US" altLang="zh-TW" b="1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zh-TW" altLang="en-US" sz="2200" dirty="0"/>
              <a:t>若無</a:t>
            </a:r>
            <a:r>
              <a:rPr lang="en-US" altLang="zh-TW" sz="2200" dirty="0"/>
              <a:t>eCTD</a:t>
            </a:r>
            <a:r>
              <a:rPr lang="zh-TW" altLang="en-US" sz="2200" dirty="0"/>
              <a:t>打包軟體之業者，可使用創源生技提供之測試環境的</a:t>
            </a:r>
            <a:r>
              <a:rPr lang="en-US" altLang="zh-TW" sz="2200" dirty="0"/>
              <a:t>eCTD</a:t>
            </a:r>
            <a:r>
              <a:rPr lang="zh-TW" altLang="en-US" sz="2200" dirty="0"/>
              <a:t>測試軟體進行打包</a:t>
            </a:r>
            <a:endParaRPr lang="en-US" altLang="zh-TW" sz="22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所需之測試文件需依食藥署公告指引完成命名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4803998"/>
            <a:ext cx="2057400" cy="273844"/>
          </a:xfrm>
        </p:spPr>
        <p:txBody>
          <a:bodyPr/>
          <a:lstStyle/>
          <a:p>
            <a:fld id="{0CC91435-A70F-45E9-A0C8-564A7E1BB802}" type="slidenum">
              <a:rPr lang="zh-TW" altLang="en-US" sz="1200" smtClean="0"/>
              <a:pPr/>
              <a:t>8</a:t>
            </a:fld>
            <a:endParaRPr lang="zh-TW" altLang="en-US" sz="1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776" y="48647"/>
            <a:ext cx="3816424" cy="586285"/>
          </a:xfrm>
        </p:spPr>
        <p:txBody>
          <a:bodyPr>
            <a:noAutofit/>
          </a:bodyPr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所需材料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297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5616" y="267494"/>
            <a:ext cx="6070600" cy="574675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命名範例</a:t>
            </a:r>
            <a:r>
              <a:rPr kumimoji="1" lang="en-US" altLang="zh-TW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某市售軟體畫面為例</a:t>
            </a:r>
            <a:r>
              <a:rPr kumimoji="1" lang="en-US" altLang="zh-TW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40937DD-556A-46F9-895D-27E7E0063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52674"/>
              </p:ext>
            </p:extLst>
          </p:nvPr>
        </p:nvGraphicFramePr>
        <p:xfrm>
          <a:off x="611560" y="842169"/>
          <a:ext cx="8136904" cy="1690075"/>
        </p:xfrm>
        <a:graphic>
          <a:graphicData uri="http://schemas.openxmlformats.org/drawingml/2006/table">
            <a:tbl>
              <a:tblPr firstRow="1" firstCol="1" bandRow="1"/>
              <a:tblGrid>
                <a:gridCol w="936104">
                  <a:extLst>
                    <a:ext uri="{9D8B030D-6E8A-4147-A177-3AD203B41FA5}">
                      <a16:colId xmlns:a16="http://schemas.microsoft.com/office/drawing/2014/main" val="2592759855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74276296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31301500"/>
                    </a:ext>
                  </a:extLst>
                </a:gridCol>
              </a:tblGrid>
              <a:tr h="34815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節點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系統操作介面之檔案命名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eCTD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匯出資料夾的檔案名稱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096510"/>
                  </a:ext>
                </a:extLst>
              </a:tr>
              <a:tr h="33547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1.1.2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案件類別表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-OOOO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公司測試文件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applform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40808"/>
                  </a:ext>
                </a:extLst>
              </a:tr>
              <a:tr h="33547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1.4.1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藥商許可執照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-OOOO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公司測試文件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pharmalic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512574"/>
                  </a:ext>
                </a:extLst>
              </a:tr>
              <a:tr h="33547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2.3.s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原料藥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-OOOO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公司測試文件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drug-substance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392955"/>
                  </a:ext>
                </a:extLst>
              </a:tr>
              <a:tr h="335479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3.2.s.2.3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物料管制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-OOOO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公司測試文件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control-of-materials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594507"/>
                  </a:ext>
                </a:extLst>
              </a:tr>
            </a:tbl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:a16="http://schemas.microsoft.com/office/drawing/2014/main" id="{E19ABA20-751F-4176-ACF7-62558E606B2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7" y="1498641"/>
            <a:ext cx="4870278" cy="337736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1CD7980-E18E-47A2-9933-5AA7FAD1FA2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56" y="1498640"/>
            <a:ext cx="4870277" cy="337736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8B5DBF1-2992-4467-A27C-6408EB3ED4B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909" y="1498640"/>
            <a:ext cx="4679203" cy="337736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A41E163-3D96-47D0-B423-FE23FCA1607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980" y="1498638"/>
            <a:ext cx="4752527" cy="3377368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1CAE02-D713-49A2-9A31-F3060F388B2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7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theme/theme1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佈景主題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clips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GGA">
      <a:dk1>
        <a:srgbClr val="444444"/>
      </a:dk1>
      <a:lt1>
        <a:srgbClr val="FFFFFF"/>
      </a:lt1>
      <a:dk2>
        <a:srgbClr val="303030"/>
      </a:dk2>
      <a:lt2>
        <a:srgbClr val="FFFFFF"/>
      </a:lt2>
      <a:accent1>
        <a:srgbClr val="BBEFDD"/>
      </a:accent1>
      <a:accent2>
        <a:srgbClr val="28AC7E"/>
      </a:accent2>
      <a:accent3>
        <a:srgbClr val="FFC30B"/>
      </a:accent3>
      <a:accent4>
        <a:srgbClr val="45B2FF"/>
      </a:accent4>
      <a:accent5>
        <a:srgbClr val="B2DFFF"/>
      </a:accent5>
      <a:accent6>
        <a:srgbClr val="FFC30B"/>
      </a:accent6>
      <a:hlink>
        <a:srgbClr val="D26900"/>
      </a:hlink>
      <a:folHlink>
        <a:srgbClr val="D89243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9692</TotalTime>
  <Words>1594</Words>
  <Application>Microsoft Office PowerPoint</Application>
  <PresentationFormat>如螢幕大小 (16:9)</PresentationFormat>
  <Paragraphs>284</Paragraphs>
  <Slides>47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3" baseType="lpstr">
      <vt:lpstr>Montserrat</vt:lpstr>
      <vt:lpstr>微軟正黑體</vt:lpstr>
      <vt:lpstr>微軟正黑體 Light</vt:lpstr>
      <vt:lpstr>標楷體</vt:lpstr>
      <vt:lpstr>Arial</vt:lpstr>
      <vt:lpstr>Calibri</vt:lpstr>
      <vt:lpstr>Mistral</vt:lpstr>
      <vt:lpstr>Rage Italic</vt:lpstr>
      <vt:lpstr>Roboto</vt:lpstr>
      <vt:lpstr>Times New Roman</vt:lpstr>
      <vt:lpstr>Wingdings</vt:lpstr>
      <vt:lpstr>Contents Slide Master</vt:lpstr>
      <vt:lpstr>Section Break Slide Master</vt:lpstr>
      <vt:lpstr>1_佈景主題2</vt:lpstr>
      <vt:lpstr>Office Theme</vt:lpstr>
      <vt:lpstr>Unknown</vt:lpstr>
      <vt:lpstr>衛生福利部食品藥物管理署</vt:lpstr>
      <vt:lpstr>簡報大綱</vt:lpstr>
      <vt:lpstr>PowerPoint 簡報</vt:lpstr>
      <vt:lpstr>PowerPoint 簡報</vt:lpstr>
      <vt:lpstr>PowerPoint 簡報</vt:lpstr>
      <vt:lpstr>時程規劃</vt:lpstr>
      <vt:lpstr>PowerPoint 簡報</vt:lpstr>
      <vt:lpstr>所需材料 </vt:lpstr>
      <vt:lpstr>命名範例(某市售軟體畫面為例)</vt:lpstr>
      <vt:lpstr>所需材料 </vt:lpstr>
      <vt:lpstr>PowerPoint 簡報</vt:lpstr>
      <vt:lpstr>業者端資訊環境</vt:lpstr>
      <vt:lpstr>業者端資訊環境</vt:lpstr>
      <vt:lpstr>PowerPoint 簡報</vt:lpstr>
      <vt:lpstr>帳號登入</vt:lpstr>
      <vt:lpstr>PowerPoint 簡報</vt:lpstr>
      <vt:lpstr>eCTD送件-新藥(NDA)查驗登記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E政府憑證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honeyih</cp:lastModifiedBy>
  <cp:revision>640</cp:revision>
  <dcterms:created xsi:type="dcterms:W3CDTF">2016-12-05T23:26:54Z</dcterms:created>
  <dcterms:modified xsi:type="dcterms:W3CDTF">2021-05-06T13:05:35Z</dcterms:modified>
</cp:coreProperties>
</file>